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88" r:id="rId2"/>
    <p:sldId id="257" r:id="rId3"/>
    <p:sldId id="289" r:id="rId4"/>
    <p:sldId id="259" r:id="rId5"/>
    <p:sldId id="262" r:id="rId6"/>
    <p:sldId id="274" r:id="rId7"/>
    <p:sldId id="277" r:id="rId8"/>
    <p:sldId id="261" r:id="rId9"/>
    <p:sldId id="275" r:id="rId10"/>
    <p:sldId id="265" r:id="rId11"/>
    <p:sldId id="276" r:id="rId12"/>
    <p:sldId id="263" r:id="rId13"/>
    <p:sldId id="278" r:id="rId14"/>
    <p:sldId id="264" r:id="rId15"/>
    <p:sldId id="283" r:id="rId16"/>
    <p:sldId id="284" r:id="rId17"/>
    <p:sldId id="285" r:id="rId18"/>
    <p:sldId id="286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97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935"/>
    <a:srgbClr val="FFD9FF"/>
    <a:srgbClr val="FF91EA"/>
    <a:srgbClr val="FF8C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32" autoAdjust="0"/>
    <p:restoredTop sz="69764" autoAdjust="0"/>
  </p:normalViewPr>
  <p:slideViewPr>
    <p:cSldViewPr snapToGrid="0">
      <p:cViewPr varScale="1">
        <p:scale>
          <a:sx n="57" d="100"/>
          <a:sy n="57" d="100"/>
        </p:scale>
        <p:origin x="30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2BDB7-97A1-B84C-80B2-3C790C34E21B}" type="datetimeFigureOut">
              <a:rPr kumimoji="1" lang="ko-Kore-KR" altLang="en-US" smtClean="0"/>
              <a:t>01/07/2023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FB3311-DD2D-B649-9019-97C72A2DE66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63479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endParaRPr lang="en-US" altLang="ko-KR" dirty="0"/>
          </a:p>
          <a:p>
            <a:r>
              <a:rPr lang="ko-KR" altLang="en-US" dirty="0"/>
              <a:t>저희는 </a:t>
            </a:r>
            <a:r>
              <a:rPr lang="en-US" altLang="ko-KR" dirty="0"/>
              <a:t>“</a:t>
            </a:r>
            <a:r>
              <a:rPr lang="ko-KR" altLang="en-US" dirty="0"/>
              <a:t>텍스트 분류 목적으로 </a:t>
            </a:r>
            <a:r>
              <a:rPr lang="en-US" altLang="ko-KR" dirty="0"/>
              <a:t>vision transformer</a:t>
            </a:r>
            <a:r>
              <a:rPr lang="ko-KR" altLang="en-US" dirty="0"/>
              <a:t>와 </a:t>
            </a:r>
            <a:r>
              <a:rPr lang="en-US" altLang="ko-KR" dirty="0" err="1"/>
              <a:t>swin</a:t>
            </a:r>
            <a:r>
              <a:rPr lang="en-US" altLang="ko-KR" dirty="0"/>
              <a:t> transformer</a:t>
            </a:r>
            <a:r>
              <a:rPr lang="ko-KR" altLang="en-US" dirty="0"/>
              <a:t>을 적용하기 프로젝트</a:t>
            </a:r>
            <a:r>
              <a:rPr lang="en-US" altLang="ko-KR" dirty="0"/>
              <a:t>＂</a:t>
            </a:r>
            <a:r>
              <a:rPr lang="ko-KR" altLang="en-US" dirty="0"/>
              <a:t>를 진행한 디지털 </a:t>
            </a:r>
            <a:r>
              <a:rPr lang="ko-KR" altLang="en-US" dirty="0" err="1"/>
              <a:t>애널리틱스</a:t>
            </a:r>
            <a:r>
              <a:rPr lang="ko-KR" altLang="en-US" dirty="0"/>
              <a:t> 융합학과</a:t>
            </a:r>
            <a:endParaRPr lang="en-US" altLang="ko-KR" dirty="0"/>
          </a:p>
          <a:p>
            <a:r>
              <a:rPr lang="ko-KR" altLang="en-US" dirty="0" err="1"/>
              <a:t>성형훈</a:t>
            </a:r>
            <a:r>
              <a:rPr lang="en-US" altLang="ko-KR" dirty="0"/>
              <a:t>/ </a:t>
            </a:r>
            <a:r>
              <a:rPr lang="ko-KR" altLang="en-US" dirty="0" err="1"/>
              <a:t>조규원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 err="1"/>
              <a:t>김영채입니다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FB3311-DD2D-B649-9019-97C72A2DE664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16311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저희가 사용한 </a:t>
            </a:r>
            <a:r>
              <a:rPr lang="en-US" altLang="ko-KR" dirty="0"/>
              <a:t>LSTM</a:t>
            </a:r>
            <a:r>
              <a:rPr lang="ko-KR" altLang="en-US" dirty="0"/>
              <a:t> 모델에 대한 요약입니다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RNN</a:t>
            </a:r>
            <a:r>
              <a:rPr lang="ko-KR" altLang="en-US" dirty="0"/>
              <a:t>과 동일하게 비교하기 위해</a:t>
            </a:r>
            <a:r>
              <a:rPr lang="en-US" altLang="ko-KR" dirty="0"/>
              <a:t>, dense</a:t>
            </a:r>
            <a:r>
              <a:rPr lang="ko-KR" altLang="en-US" dirty="0"/>
              <a:t>를 </a:t>
            </a:r>
            <a:r>
              <a:rPr lang="en-US" altLang="ko-KR" dirty="0"/>
              <a:t>2</a:t>
            </a:r>
            <a:r>
              <a:rPr lang="ko-KR" altLang="en-US" dirty="0"/>
              <a:t>번 넣었으며</a:t>
            </a:r>
            <a:r>
              <a:rPr lang="en-US" altLang="ko-KR" dirty="0"/>
              <a:t>, </a:t>
            </a:r>
            <a:r>
              <a:rPr lang="ko-KR" altLang="en-US" dirty="0" err="1"/>
              <a:t>첫번재</a:t>
            </a:r>
            <a:r>
              <a:rPr lang="ko-KR" altLang="en-US" dirty="0"/>
              <a:t> </a:t>
            </a:r>
            <a:r>
              <a:rPr lang="en-US" altLang="ko-KR" dirty="0"/>
              <a:t>dense</a:t>
            </a:r>
            <a:r>
              <a:rPr lang="ko-KR" altLang="en-US" dirty="0"/>
              <a:t>의 활성화 함수로는 </a:t>
            </a:r>
            <a:r>
              <a:rPr lang="en-US" altLang="ko-KR" dirty="0" err="1"/>
              <a:t>relu</a:t>
            </a:r>
            <a:r>
              <a:rPr lang="en-US" altLang="ko-KR" dirty="0"/>
              <a:t>, </a:t>
            </a:r>
            <a:r>
              <a:rPr lang="ko-KR" altLang="en-US" dirty="0"/>
              <a:t>그리고 두번째 활성화 함수로는 </a:t>
            </a:r>
            <a:r>
              <a:rPr lang="ko-KR" altLang="en-US" dirty="0" err="1"/>
              <a:t>시그모이드</a:t>
            </a:r>
            <a:r>
              <a:rPr lang="ko-KR" altLang="en-US" dirty="0"/>
              <a:t> 함수를 지정하였습니다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정확도는 </a:t>
            </a:r>
            <a:r>
              <a:rPr lang="en-US" altLang="ko-KR" dirty="0"/>
              <a:t>0.84</a:t>
            </a:r>
            <a:r>
              <a:rPr lang="ko-KR" altLang="en-US" dirty="0"/>
              <a:t>가 나왔습니다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FB3311-DD2D-B649-9019-97C72A2DE664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34581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양방향 </a:t>
            </a:r>
            <a:r>
              <a:rPr kumimoji="1" lang="en-US" altLang="ko-KR" dirty="0"/>
              <a:t>LSTM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LSTM</a:t>
            </a:r>
            <a:r>
              <a:rPr kumimoji="1" lang="ko-KR" altLang="en-US" dirty="0"/>
              <a:t>의 은닉층에 순방향과 역방향의 결과를 함께 이용하는 알고리즘 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LSTM</a:t>
            </a:r>
            <a:r>
              <a:rPr kumimoji="1" lang="ko-KR" altLang="en-US" dirty="0"/>
              <a:t>은 다시 되돌아 오는 것이 아니기 때문에</a:t>
            </a:r>
            <a:r>
              <a:rPr kumimoji="1" lang="en-US" altLang="ko-KR" dirty="0"/>
              <a:t>, many to one </a:t>
            </a:r>
            <a:r>
              <a:rPr kumimoji="1" lang="ko-KR" altLang="en-US" dirty="0"/>
              <a:t>문제인 텍스트 분류 문제에 사용한다면</a:t>
            </a:r>
            <a:r>
              <a:rPr kumimoji="1" lang="en-US" altLang="ko-KR" dirty="0"/>
              <a:t>, </a:t>
            </a:r>
          </a:p>
          <a:p>
            <a:r>
              <a:rPr kumimoji="1" lang="ko-KR" altLang="en-US" dirty="0"/>
              <a:t>역방향 </a:t>
            </a:r>
            <a:r>
              <a:rPr kumimoji="1" lang="en-US" altLang="ko-KR" dirty="0"/>
              <a:t>LSTM</a:t>
            </a:r>
            <a:r>
              <a:rPr kumimoji="1" lang="ko-KR" altLang="en-US" dirty="0"/>
              <a:t>도 순방향과 같은 시점의 은닉상태를 사용하 것이 아니라 각자의 마지막 셀을 사용합니다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즉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그림과 같이 순방향 마지막 </a:t>
            </a:r>
            <a:r>
              <a:rPr kumimoji="1" lang="en-US" altLang="ko-KR" dirty="0"/>
              <a:t>LSTM</a:t>
            </a:r>
            <a:r>
              <a:rPr kumimoji="1" lang="ko-KR" altLang="en-US" dirty="0"/>
              <a:t>의 셀과 역방향</a:t>
            </a:r>
            <a:r>
              <a:rPr kumimoji="1" lang="en-US" altLang="ko-KR" dirty="0"/>
              <a:t> </a:t>
            </a:r>
            <a:r>
              <a:rPr kumimoji="1" lang="ko-KR" altLang="en-US" dirty="0"/>
              <a:t>마지막 </a:t>
            </a:r>
            <a:r>
              <a:rPr kumimoji="1" lang="en-US" altLang="ko-KR" dirty="0"/>
              <a:t>LSTM</a:t>
            </a:r>
            <a:r>
              <a:rPr kumimoji="1" lang="ko-KR" altLang="en-US" dirty="0"/>
              <a:t> 셀의 정보를 합쳐 </a:t>
            </a:r>
            <a:r>
              <a:rPr kumimoji="1" lang="ko-KR" altLang="en-US" dirty="0" err="1"/>
              <a:t>출력값을</a:t>
            </a:r>
            <a:r>
              <a:rPr kumimoji="1" lang="ko-KR" altLang="en-US" dirty="0"/>
              <a:t> 도출합니다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FB3311-DD2D-B649-9019-97C72A2DE664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8048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저희가 사용한 양방향</a:t>
            </a:r>
            <a:r>
              <a:rPr lang="en-US" altLang="ko-KR" dirty="0"/>
              <a:t>LSTM</a:t>
            </a:r>
            <a:r>
              <a:rPr lang="ko-KR" altLang="en-US" dirty="0"/>
              <a:t> 모델에 대한 요약입니다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앞서 사용했던 </a:t>
            </a:r>
            <a:r>
              <a:rPr lang="en-US" altLang="ko-KR" dirty="0"/>
              <a:t>LSTM </a:t>
            </a:r>
            <a:r>
              <a:rPr lang="ko-KR" altLang="en-US" dirty="0"/>
              <a:t>모델과 같은 것을 사용했습니다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정확도는 </a:t>
            </a:r>
            <a:r>
              <a:rPr lang="en-US" altLang="ko-KR" dirty="0"/>
              <a:t>0.87</a:t>
            </a:r>
            <a:r>
              <a:rPr lang="ko-KR" altLang="en-US" dirty="0"/>
              <a:t>이 나왔습니다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FB3311-DD2D-B649-9019-97C72A2DE664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02742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4</a:t>
            </a:r>
            <a:r>
              <a:rPr kumimoji="1" lang="ko-KR" altLang="en-US" dirty="0"/>
              <a:t>번째로 사용한 모델인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에 대해서 </a:t>
            </a:r>
            <a:r>
              <a:rPr kumimoji="1" lang="ko-KR" altLang="en-US" dirty="0" err="1"/>
              <a:t>설명드리겠습니다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KR" dirty="0"/>
              <a:t>CNN</a:t>
            </a:r>
            <a:r>
              <a:rPr kumimoji="1" lang="ko-KR" altLang="en-US" dirty="0"/>
              <a:t>은 </a:t>
            </a:r>
            <a:r>
              <a:rPr kumimoji="1" lang="ko-KR" altLang="en-US" dirty="0" err="1"/>
              <a:t>합성곱층을</a:t>
            </a:r>
            <a:r>
              <a:rPr kumimoji="1" lang="ko-KR" altLang="en-US" dirty="0"/>
              <a:t> 활용한 알고리즘으로 이미지 데이터에 특화되어 있습니다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KR" dirty="0"/>
              <a:t>CNN</a:t>
            </a:r>
            <a:r>
              <a:rPr kumimoji="1" lang="ko-KR" altLang="en-US" dirty="0"/>
              <a:t>을 텍스트 데이터에 적용하기 위해 </a:t>
            </a:r>
            <a:r>
              <a:rPr kumimoji="1" lang="en-US" altLang="ko-KR" dirty="0"/>
              <a:t>n</a:t>
            </a:r>
            <a:r>
              <a:rPr kumimoji="1" lang="ko-KR" altLang="en-US" dirty="0"/>
              <a:t>개의 단어로 이루어진 리뷰 문장을 각 단어별로 </a:t>
            </a:r>
            <a:r>
              <a:rPr kumimoji="1" lang="en-US" altLang="ko-KR" dirty="0"/>
              <a:t>k</a:t>
            </a:r>
            <a:r>
              <a:rPr kumimoji="1" lang="ko-KR" altLang="en-US" dirty="0"/>
              <a:t>차원의 행벡터로 </a:t>
            </a:r>
            <a:r>
              <a:rPr kumimoji="1" lang="ko-KR" altLang="en-US" dirty="0" err="1"/>
              <a:t>임베딩</a:t>
            </a:r>
            <a:r>
              <a:rPr kumimoji="1" lang="ko-KR" altLang="en-US" dirty="0"/>
              <a:t> 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 다음 필터 개수 만큼 </a:t>
            </a:r>
            <a:r>
              <a:rPr kumimoji="1" lang="en-US" altLang="ko-KR" dirty="0"/>
              <a:t>feature map</a:t>
            </a:r>
            <a:r>
              <a:rPr kumimoji="1" lang="ko-KR" altLang="en-US" dirty="0"/>
              <a:t>을 만들고 </a:t>
            </a:r>
            <a:r>
              <a:rPr kumimoji="1" lang="en-US" altLang="ko-KR" dirty="0"/>
              <a:t>max pooling</a:t>
            </a:r>
            <a:r>
              <a:rPr kumimoji="1" lang="ko-KR" altLang="en-US" dirty="0"/>
              <a:t>을 하고 </a:t>
            </a:r>
            <a:r>
              <a:rPr kumimoji="1" lang="en-US" altLang="ko-KR" dirty="0"/>
              <a:t>fully connected layer</a:t>
            </a:r>
            <a:r>
              <a:rPr kumimoji="1" lang="ko-KR" altLang="en-US" dirty="0"/>
              <a:t>에서 </a:t>
            </a:r>
            <a:r>
              <a:rPr kumimoji="1" lang="ko-KR" altLang="en-US" dirty="0" err="1"/>
              <a:t>드롭아웃</a:t>
            </a:r>
            <a:r>
              <a:rPr kumimoji="1" lang="ko-KR" altLang="en-US" dirty="0"/>
              <a:t> 후 출력합니다</a:t>
            </a:r>
            <a:r>
              <a:rPr kumimoji="1" lang="en-US" altLang="ko-KR" dirty="0"/>
              <a:t>.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FB3311-DD2D-B649-9019-97C72A2DE664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0912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저희가 사용한 </a:t>
            </a:r>
            <a:r>
              <a:rPr lang="en-US" altLang="ko-KR" dirty="0"/>
              <a:t>CNN</a:t>
            </a:r>
            <a:r>
              <a:rPr lang="ko-KR" altLang="en-US" dirty="0"/>
              <a:t> 모델에 대한 요약입니다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앞서 똑같이 </a:t>
            </a:r>
            <a:r>
              <a:rPr lang="en-US" altLang="ko-KR" dirty="0"/>
              <a:t>dense</a:t>
            </a:r>
            <a:r>
              <a:rPr lang="ko-KR" altLang="en-US" dirty="0"/>
              <a:t>를 </a:t>
            </a:r>
            <a:r>
              <a:rPr lang="en-US" altLang="ko-KR" dirty="0"/>
              <a:t>2</a:t>
            </a:r>
            <a:r>
              <a:rPr lang="ko-KR" altLang="en-US" dirty="0"/>
              <a:t>번했으며 </a:t>
            </a:r>
            <a:r>
              <a:rPr lang="en-US" altLang="ko-KR" dirty="0" err="1"/>
              <a:t>relu</a:t>
            </a:r>
            <a:r>
              <a:rPr lang="ko-KR" altLang="en-US" dirty="0"/>
              <a:t>와 </a:t>
            </a:r>
            <a:r>
              <a:rPr lang="ko-KR" altLang="en-US" dirty="0" err="1"/>
              <a:t>시그모이드를</a:t>
            </a:r>
            <a:r>
              <a:rPr lang="ko-KR" altLang="en-US" dirty="0"/>
              <a:t> 사용했습니다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옵티마이저는</a:t>
            </a:r>
            <a:r>
              <a:rPr lang="ko-KR" altLang="en-US" dirty="0"/>
              <a:t> 아담을 </a:t>
            </a:r>
            <a:r>
              <a:rPr lang="ko-KR" altLang="en-US" dirty="0" err="1"/>
              <a:t>사용ㅇ했습니다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정확도는 </a:t>
            </a:r>
            <a:r>
              <a:rPr lang="en-US" altLang="ko-KR" dirty="0"/>
              <a:t>0.88</a:t>
            </a:r>
            <a:r>
              <a:rPr lang="ko-KR" altLang="en-US" dirty="0"/>
              <a:t>이 나왔습니다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FB3311-DD2D-B649-9019-97C72A2DE664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354812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저희가 사용한 </a:t>
            </a:r>
            <a:r>
              <a:rPr lang="en-US" altLang="ko-KR" dirty="0" err="1"/>
              <a:t>transforme</a:t>
            </a:r>
            <a:r>
              <a:rPr lang="ko-KR" altLang="en-US" dirty="0"/>
              <a:t>의 </a:t>
            </a:r>
            <a:r>
              <a:rPr lang="en-US" altLang="ko-KR" dirty="0"/>
              <a:t>encoder</a:t>
            </a:r>
            <a:r>
              <a:rPr lang="ko-KR" altLang="en-US" dirty="0"/>
              <a:t>부분입니다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Bert</a:t>
            </a:r>
            <a:r>
              <a:rPr lang="ko-KR" altLang="en-US" dirty="0"/>
              <a:t>가 사전학습 모델이기 때문에 다른 모델과 동일한 기준으로 </a:t>
            </a:r>
            <a:r>
              <a:rPr lang="ko-KR" altLang="en-US" dirty="0" err="1"/>
              <a:t>ㅂ교하기</a:t>
            </a:r>
            <a:r>
              <a:rPr lang="ko-KR" altLang="en-US" dirty="0"/>
              <a:t> 위해</a:t>
            </a:r>
            <a:r>
              <a:rPr lang="en-US" altLang="ko-KR" dirty="0"/>
              <a:t>, transformer</a:t>
            </a:r>
            <a:r>
              <a:rPr lang="ko-KR" altLang="en-US" dirty="0"/>
              <a:t>의 </a:t>
            </a:r>
            <a:r>
              <a:rPr lang="en-US" altLang="ko-KR" dirty="0"/>
              <a:t>encoder </a:t>
            </a:r>
            <a:r>
              <a:rPr lang="ko-KR" altLang="en-US" dirty="0"/>
              <a:t>부분 코드를 활용하여 </a:t>
            </a:r>
            <a:r>
              <a:rPr lang="en-US" altLang="ko-KR" dirty="0"/>
              <a:t>IMDB </a:t>
            </a:r>
            <a:r>
              <a:rPr lang="ko-KR" altLang="en-US" dirty="0"/>
              <a:t>데이터 분류를 진행하였습니다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Encoder</a:t>
            </a:r>
            <a:r>
              <a:rPr lang="ko-KR" altLang="en-US" dirty="0"/>
              <a:t>의 특징은 문장으로 구성된 입력 데이터를 입력 받으면 토큰 단위로 쪼개고 </a:t>
            </a:r>
            <a:r>
              <a:rPr lang="en-US" altLang="ko-KR" dirty="0"/>
              <a:t>2</a:t>
            </a:r>
            <a:r>
              <a:rPr lang="ko-KR" altLang="en-US" dirty="0"/>
              <a:t>개의 토큰을 추가합니다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우리가 주목해야 할 토큰은 가장 앞부분에 추가된 </a:t>
            </a:r>
            <a:r>
              <a:rPr lang="en-US" altLang="ko-KR" dirty="0"/>
              <a:t>CLS </a:t>
            </a:r>
            <a:r>
              <a:rPr lang="ko-KR" altLang="en-US" dirty="0"/>
              <a:t>토큰입니다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CLS </a:t>
            </a:r>
            <a:r>
              <a:rPr lang="ko-KR" altLang="en-US" dirty="0"/>
              <a:t>토큰은 입력된 문장으로 구성된 시퀀스 데이터의 전체적인 특성 정보를 반영합니다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FB3311-DD2D-B649-9019-97C72A2DE664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615186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ko-KR" altLang="en-US" sz="1200" dirty="0"/>
              <a:t>저희는 먼저 </a:t>
            </a:r>
            <a:r>
              <a:rPr lang="en-US" altLang="ko-KR" sz="1200" dirty="0"/>
              <a:t>train/test</a:t>
            </a:r>
            <a:r>
              <a:rPr lang="ko-KR" altLang="en-US" sz="1200" dirty="0"/>
              <a:t>를 </a:t>
            </a:r>
            <a:r>
              <a:rPr lang="en-US" altLang="ko-KR" sz="1200" dirty="0"/>
              <a:t>7:3</a:t>
            </a:r>
            <a:r>
              <a:rPr lang="ko-KR" altLang="en-US" sz="1200" dirty="0"/>
              <a:t>으로 나눈 다음 각각에 대해서 토큰화를 해주었습니다</a:t>
            </a:r>
            <a:r>
              <a:rPr lang="en-US" altLang="ko-KR" sz="1200" dirty="0"/>
              <a:t>.</a:t>
            </a:r>
          </a:p>
          <a:p>
            <a:pPr algn="just"/>
            <a:r>
              <a:rPr lang="ko-KR" altLang="en-US" sz="1200" dirty="0" err="1"/>
              <a:t>토큰화란</a:t>
            </a:r>
            <a:r>
              <a:rPr lang="ko-KR" altLang="en-US" sz="1200" dirty="0"/>
              <a:t> 주어진 코퍼스에서 토큰이라 불리는 단위로 나누는 작업입니다</a:t>
            </a:r>
            <a:r>
              <a:rPr lang="en-US" altLang="ko-KR" sz="1200" dirty="0"/>
              <a:t>.</a:t>
            </a:r>
          </a:p>
          <a:p>
            <a:pPr algn="just"/>
            <a:r>
              <a:rPr lang="ko-KR" altLang="en-US" sz="1200" dirty="0"/>
              <a:t>저희는 </a:t>
            </a:r>
            <a:r>
              <a:rPr lang="en-US" altLang="ko-KR" sz="1200" dirty="0" err="1"/>
              <a:t>BertTokenizer</a:t>
            </a:r>
            <a:r>
              <a:rPr lang="ko-KR" altLang="en-US" sz="1200" dirty="0"/>
              <a:t>를 사용했는데</a:t>
            </a:r>
            <a:r>
              <a:rPr lang="en-US" altLang="ko-KR" sz="1200" dirty="0"/>
              <a:t>, </a:t>
            </a:r>
            <a:r>
              <a:rPr lang="ko-KR" altLang="en-US" sz="1200" dirty="0"/>
              <a:t>이는 입력 데이터를 토큰 단위로 쪼개는 </a:t>
            </a:r>
            <a:r>
              <a:rPr lang="en-US" altLang="ko-KR" sz="1200" dirty="0" err="1"/>
              <a:t>Wordpiece</a:t>
            </a:r>
            <a:r>
              <a:rPr lang="en-US" altLang="ko-KR" sz="1200" dirty="0"/>
              <a:t> tokenizer</a:t>
            </a:r>
            <a:r>
              <a:rPr lang="ko-KR" altLang="en-US" sz="1200" dirty="0"/>
              <a:t>를 적용한 것입니다</a:t>
            </a:r>
            <a:r>
              <a:rPr lang="en-US" altLang="ko-KR" sz="1200" dirty="0"/>
              <a:t>.</a:t>
            </a:r>
          </a:p>
          <a:p>
            <a:pPr algn="just"/>
            <a:r>
              <a:rPr lang="en-US" altLang="ko-KR" sz="1200" dirty="0" err="1"/>
              <a:t>WordPiece</a:t>
            </a:r>
            <a:r>
              <a:rPr lang="en-US" altLang="ko-KR" sz="1200" dirty="0"/>
              <a:t> tokenizer</a:t>
            </a:r>
            <a:r>
              <a:rPr lang="ko-KR" altLang="en-US" sz="1200" dirty="0"/>
              <a:t>는 </a:t>
            </a:r>
            <a:r>
              <a:rPr lang="en-US" altLang="ko-KR" sz="1200" dirty="0"/>
              <a:t>BPE</a:t>
            </a:r>
            <a:r>
              <a:rPr lang="ko-KR" altLang="en-US" sz="1200" dirty="0"/>
              <a:t>의 변형 알고리즘을 적용했는데</a:t>
            </a:r>
            <a:r>
              <a:rPr lang="en-US" altLang="ko-KR" sz="1200" dirty="0"/>
              <a:t>, </a:t>
            </a:r>
            <a:r>
              <a:rPr lang="ko-KR" altLang="en-US" sz="1200" dirty="0"/>
              <a:t>이때 </a:t>
            </a:r>
            <a:r>
              <a:rPr lang="en-US" altLang="ko-KR" sz="1200" dirty="0"/>
              <a:t>BPE(Byte Pair Encoding)</a:t>
            </a:r>
            <a:r>
              <a:rPr lang="ko-KR" altLang="en-US" sz="1200" dirty="0"/>
              <a:t>이란 </a:t>
            </a:r>
            <a:r>
              <a:rPr lang="en-US" altLang="ko-KR" sz="1200" dirty="0"/>
              <a:t>OOV(Out-of-Vocabulary)</a:t>
            </a:r>
            <a:r>
              <a:rPr lang="ko-KR" altLang="en-US" sz="1200" dirty="0"/>
              <a:t>문제를 </a:t>
            </a:r>
            <a:r>
              <a:rPr lang="ko-KR" altLang="en-US" sz="1200" dirty="0" err="1"/>
              <a:t>완하하기</a:t>
            </a:r>
            <a:r>
              <a:rPr lang="ko-KR" altLang="en-US" sz="1200" dirty="0"/>
              <a:t> 위한 대표적인 서브 워드 분리 알고리즘입니다</a:t>
            </a:r>
            <a:r>
              <a:rPr lang="en-US" altLang="ko-KR" sz="1200" dirty="0"/>
              <a:t>.</a:t>
            </a:r>
          </a:p>
          <a:p>
            <a:pPr algn="just"/>
            <a:r>
              <a:rPr lang="ko-KR" altLang="en-US" sz="1200" dirty="0" err="1"/>
              <a:t>서브워드</a:t>
            </a:r>
            <a:r>
              <a:rPr lang="ko-KR" altLang="en-US" sz="1200" dirty="0"/>
              <a:t> 분리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subword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segmenation</a:t>
            </a:r>
            <a:r>
              <a:rPr lang="en-US" altLang="ko-KR" sz="1200" dirty="0"/>
              <a:t>)</a:t>
            </a:r>
            <a:r>
              <a:rPr lang="ko-KR" altLang="en-US" sz="1200" dirty="0"/>
              <a:t>이란 하나의 단어는 더 작은 단위의 </a:t>
            </a:r>
            <a:r>
              <a:rPr lang="ko-KR" altLang="en-US" sz="1200" dirty="0" err="1"/>
              <a:t>이미있는</a:t>
            </a:r>
            <a:r>
              <a:rPr lang="ko-KR" altLang="en-US" sz="1200" dirty="0"/>
              <a:t> 여러 </a:t>
            </a:r>
            <a:r>
              <a:rPr lang="ko-KR" altLang="en-US" sz="1200" dirty="0" err="1"/>
              <a:t>서브워드들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예를들어</a:t>
            </a:r>
            <a:r>
              <a:rPr lang="ko-KR" altLang="en-US" sz="1200" dirty="0"/>
              <a:t> </a:t>
            </a:r>
            <a:r>
              <a:rPr lang="en-US" altLang="ko-KR" sz="1200" dirty="0"/>
              <a:t>birthplace = birth + pace)</a:t>
            </a:r>
            <a:r>
              <a:rPr lang="ko-KR" altLang="en-US" sz="1200" dirty="0"/>
              <a:t>의 조합으로 구성된 경우가 많기 때문에</a:t>
            </a:r>
            <a:r>
              <a:rPr lang="en-US" altLang="ko-KR" sz="1200" dirty="0"/>
              <a:t>, </a:t>
            </a:r>
            <a:r>
              <a:rPr lang="ko-KR" altLang="en-US" sz="1200" dirty="0"/>
              <a:t>하나의 단어를 여러 </a:t>
            </a:r>
            <a:r>
              <a:rPr lang="ko-KR" altLang="en-US" sz="1200" dirty="0" err="1"/>
              <a:t>서브워드로</a:t>
            </a:r>
            <a:r>
              <a:rPr lang="ko-KR" altLang="en-US" sz="1200" dirty="0"/>
              <a:t> 분리해서 단어를 인코딩 및 </a:t>
            </a:r>
            <a:r>
              <a:rPr lang="ko-KR" altLang="en-US" sz="1200" dirty="0" err="1"/>
              <a:t>임베딩</a:t>
            </a:r>
            <a:r>
              <a:rPr lang="ko-KR" altLang="en-US" sz="1200" dirty="0"/>
              <a:t> 하겠다는 의도를 가진 </a:t>
            </a:r>
            <a:r>
              <a:rPr lang="ko-KR" altLang="en-US" sz="1200" dirty="0" err="1"/>
              <a:t>전처리</a:t>
            </a:r>
            <a:r>
              <a:rPr lang="ko-KR" altLang="en-US" sz="1200" dirty="0"/>
              <a:t> 작업입니다</a:t>
            </a:r>
            <a:r>
              <a:rPr lang="en-US" altLang="ko-KR" sz="1200" dirty="0"/>
              <a:t>.</a:t>
            </a:r>
          </a:p>
          <a:p>
            <a:pPr algn="just"/>
            <a:r>
              <a:rPr lang="ko-KR" altLang="en-US" sz="1200" dirty="0"/>
              <a:t>이 과정에서 총 </a:t>
            </a:r>
            <a:r>
              <a:rPr lang="en-US" altLang="ko-KR" sz="1200" dirty="0"/>
              <a:t>3</a:t>
            </a:r>
            <a:r>
              <a:rPr lang="ko-KR" altLang="en-US" sz="1200" dirty="0"/>
              <a:t>가지 나옵니다</a:t>
            </a:r>
            <a:r>
              <a:rPr lang="en-US" altLang="ko-KR" sz="1200" dirty="0"/>
              <a:t>. Input Id / Attention Mask / Token type id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 </a:t>
            </a:r>
          </a:p>
          <a:p>
            <a:pPr algn="just"/>
            <a:endParaRPr lang="en-US" altLang="ko-KR" sz="1200" dirty="0"/>
          </a:p>
          <a:p>
            <a:pPr algn="just"/>
            <a:endParaRPr lang="en-US" altLang="ko-KR" sz="1200" dirty="0"/>
          </a:p>
          <a:p>
            <a:pPr algn="just"/>
            <a:r>
              <a:rPr lang="en-US" altLang="ko-KR" sz="1200" dirty="0" err="1"/>
              <a:t>Input_ids</a:t>
            </a:r>
            <a:r>
              <a:rPr lang="ko-KR" altLang="en-US" sz="1200" dirty="0"/>
              <a:t>란 </a:t>
            </a:r>
            <a:r>
              <a:rPr lang="en-US" altLang="ko-KR" sz="1200" dirty="0"/>
              <a:t>token</a:t>
            </a:r>
            <a:r>
              <a:rPr lang="ko-KR" altLang="en-US" sz="1200" dirty="0"/>
              <a:t>들의 </a:t>
            </a:r>
            <a:r>
              <a:rPr lang="en-US" altLang="ko-KR" sz="1200" dirty="0"/>
              <a:t>id </a:t>
            </a:r>
            <a:r>
              <a:rPr lang="ko-KR" altLang="en-US" sz="1200" dirty="0"/>
              <a:t>리스트</a:t>
            </a:r>
            <a:r>
              <a:rPr lang="en-US" altLang="ko-KR" sz="1200" dirty="0"/>
              <a:t>(sequence of token id)</a:t>
            </a:r>
            <a:r>
              <a:rPr lang="ko-KR" altLang="en-US" sz="1200" dirty="0"/>
              <a:t>를 뜻합니다</a:t>
            </a:r>
            <a:r>
              <a:rPr lang="en-US" altLang="ko-KR" sz="1200" dirty="0"/>
              <a:t>.</a:t>
            </a:r>
          </a:p>
          <a:p>
            <a:pPr algn="just"/>
            <a:r>
              <a:rPr lang="en-US" altLang="ko-KR" sz="1200" dirty="0" err="1"/>
              <a:t>Attention_mask</a:t>
            </a:r>
            <a:r>
              <a:rPr lang="ko-KR" altLang="en-US" sz="1200" dirty="0"/>
              <a:t>은</a:t>
            </a:r>
            <a:r>
              <a:rPr lang="en-US" altLang="ko-KR" sz="1200" dirty="0"/>
              <a:t> </a:t>
            </a:r>
            <a:r>
              <a:rPr lang="ko-KR" altLang="en-US" sz="1200" dirty="0"/>
              <a:t>각 </a:t>
            </a:r>
            <a:r>
              <a:rPr lang="en-US" altLang="ko-KR" sz="1200" dirty="0"/>
              <a:t>token</a:t>
            </a:r>
            <a:r>
              <a:rPr lang="ko-KR" altLang="en-US" sz="1200" dirty="0"/>
              <a:t>이 어떤 문장에 속하는지를 나타내는 리스트입니다</a:t>
            </a:r>
            <a:r>
              <a:rPr lang="en-US" altLang="ko-KR" sz="1200" dirty="0"/>
              <a:t>.</a:t>
            </a:r>
          </a:p>
          <a:p>
            <a:pPr algn="just"/>
            <a:r>
              <a:rPr lang="en-US" altLang="ko-KR" sz="1200" dirty="0" err="1"/>
              <a:t>Token_type_ids</a:t>
            </a:r>
            <a:r>
              <a:rPr lang="ko-KR" altLang="en-US" sz="1200" dirty="0"/>
              <a:t>는 </a:t>
            </a:r>
            <a:r>
              <a:rPr lang="en-US" altLang="ko-KR" sz="1200" dirty="0"/>
              <a:t>attention </a:t>
            </a:r>
            <a:r>
              <a:rPr lang="ko-KR" altLang="en-US" sz="1200" dirty="0"/>
              <a:t>연산이 수행되어야 할 </a:t>
            </a:r>
            <a:r>
              <a:rPr lang="en-US" altLang="ko-KR" sz="1200" dirty="0"/>
              <a:t>token</a:t>
            </a:r>
            <a:r>
              <a:rPr lang="ko-KR" altLang="en-US" sz="1200" dirty="0"/>
              <a:t>과</a:t>
            </a:r>
            <a:r>
              <a:rPr lang="en-US" altLang="ko-KR" sz="1200" dirty="0"/>
              <a:t>,</a:t>
            </a:r>
            <a:r>
              <a:rPr lang="ko-KR" altLang="en-US" sz="1200" dirty="0"/>
              <a:t> 무시해야 할 </a:t>
            </a:r>
            <a:r>
              <a:rPr lang="en-US" altLang="ko-KR" sz="1200" dirty="0"/>
              <a:t>token</a:t>
            </a:r>
            <a:r>
              <a:rPr lang="ko-KR" altLang="en-US" sz="1200" dirty="0"/>
              <a:t>을 구별하는 정보가 담긴 리스트이며</a:t>
            </a:r>
            <a:r>
              <a:rPr lang="en-US" altLang="ko-KR" sz="1200" dirty="0"/>
              <a:t>, </a:t>
            </a:r>
            <a:r>
              <a:rPr lang="ko-KR" altLang="en-US" sz="1200" dirty="0"/>
              <a:t>각 토큰의 문장 </a:t>
            </a:r>
            <a:r>
              <a:rPr lang="ko-KR" altLang="en-US" sz="1200" dirty="0" err="1"/>
              <a:t>임베딩</a:t>
            </a:r>
            <a:r>
              <a:rPr lang="ko-KR" altLang="en-US" sz="1200" dirty="0"/>
              <a:t> 정보를 포함합니다</a:t>
            </a:r>
            <a:r>
              <a:rPr lang="en-US" altLang="ko-KR" sz="1200" dirty="0"/>
              <a:t>.</a:t>
            </a:r>
          </a:p>
          <a:p>
            <a:pPr algn="just"/>
            <a:r>
              <a:rPr lang="ko-KR" altLang="en-US" sz="1200" dirty="0"/>
              <a:t>이렇게 나온 결과값을 </a:t>
            </a:r>
            <a:r>
              <a:rPr lang="en-US" altLang="ko-KR" sz="1200" dirty="0"/>
              <a:t>encoder model</a:t>
            </a:r>
            <a:r>
              <a:rPr lang="ko-KR" altLang="en-US" sz="1200" dirty="0"/>
              <a:t>에 넣기 위해 조금 변형을 </a:t>
            </a:r>
            <a:r>
              <a:rPr lang="ko-KR" altLang="en-US" sz="1200" dirty="0" err="1"/>
              <a:t>해야합니다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EA54F-E51B-49AA-A3F3-75A6FFEC23D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8323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Encoder</a:t>
            </a:r>
            <a:r>
              <a:rPr lang="ko-KR" altLang="en-US" dirty="0"/>
              <a:t>에 입력하기 위해서는 </a:t>
            </a:r>
            <a:r>
              <a:rPr lang="en-US" altLang="ko-KR" dirty="0"/>
              <a:t>Data</a:t>
            </a:r>
            <a:r>
              <a:rPr lang="ko-KR" altLang="en-US" dirty="0"/>
              <a:t>를 </a:t>
            </a:r>
            <a:r>
              <a:rPr lang="ko-KR" altLang="en-US" dirty="0" err="1"/>
              <a:t>딕셔너리</a:t>
            </a:r>
            <a:r>
              <a:rPr lang="ko-KR" altLang="en-US" dirty="0"/>
              <a:t> 형태로 바꾸어야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저는 </a:t>
            </a:r>
            <a:r>
              <a:rPr lang="en-US" altLang="ko-KR" dirty="0"/>
              <a:t>map example to </a:t>
            </a:r>
            <a:r>
              <a:rPr lang="en-US" altLang="ko-KR" dirty="0" err="1"/>
              <a:t>dict</a:t>
            </a:r>
            <a:r>
              <a:rPr lang="ko-KR" altLang="en-US" dirty="0"/>
              <a:t>이라는 함수를 만들어 </a:t>
            </a:r>
            <a:r>
              <a:rPr lang="ko-KR" altLang="en-US" dirty="0" err="1"/>
              <a:t>딕셔너리</a:t>
            </a:r>
            <a:r>
              <a:rPr lang="ko-KR" altLang="en-US" dirty="0"/>
              <a:t> 형태로 변환하였고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Data encode</a:t>
            </a:r>
            <a:r>
              <a:rPr lang="ko-KR" altLang="en-US" dirty="0"/>
              <a:t>라는 함수를 통해 </a:t>
            </a:r>
            <a:r>
              <a:rPr lang="en-US" altLang="ko-KR" dirty="0" err="1"/>
              <a:t>x_train</a:t>
            </a:r>
            <a:r>
              <a:rPr lang="ko-KR" altLang="en-US" dirty="0"/>
              <a:t>과 </a:t>
            </a:r>
            <a:r>
              <a:rPr lang="en-US" altLang="ko-KR" dirty="0" err="1"/>
              <a:t>X_test</a:t>
            </a:r>
            <a:r>
              <a:rPr lang="ko-KR" altLang="en-US" dirty="0"/>
              <a:t>에 대해서 </a:t>
            </a:r>
            <a:r>
              <a:rPr lang="en-US" altLang="ko-KR" dirty="0" err="1"/>
              <a:t>bert</a:t>
            </a:r>
            <a:r>
              <a:rPr lang="ko-KR" altLang="en-US" dirty="0"/>
              <a:t>에 넣을 수 있는 형태로 변환하였습니다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이떄</a:t>
            </a:r>
            <a:r>
              <a:rPr lang="ko-KR" altLang="en-US" dirty="0"/>
              <a:t> </a:t>
            </a:r>
            <a:r>
              <a:rPr lang="en-US" altLang="ko-KR" dirty="0" err="1"/>
              <a:t>y_train</a:t>
            </a:r>
            <a:r>
              <a:rPr lang="ko-KR" altLang="en-US" dirty="0"/>
              <a:t>과 </a:t>
            </a:r>
            <a:r>
              <a:rPr lang="en-US" altLang="ko-KR" dirty="0" err="1"/>
              <a:t>y_test</a:t>
            </a:r>
            <a:r>
              <a:rPr lang="ko-KR" altLang="en-US" dirty="0"/>
              <a:t>에 대해서 앞서 말한 함수를 통해 변형시키고</a:t>
            </a:r>
            <a:r>
              <a:rPr lang="en-US" altLang="ko-KR" dirty="0"/>
              <a:t>, </a:t>
            </a:r>
            <a:r>
              <a:rPr lang="ko-KR" altLang="en-US" dirty="0"/>
              <a:t>이를 </a:t>
            </a:r>
            <a:r>
              <a:rPr lang="en-US" altLang="ko-KR" dirty="0"/>
              <a:t>shuffle</a:t>
            </a:r>
            <a:r>
              <a:rPr lang="ko-KR" altLang="en-US" dirty="0"/>
              <a:t>을 진행하여 섞었습니다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EA54F-E51B-49AA-A3F3-75A6FFEC23D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6899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</a:t>
            </a:r>
            <a:r>
              <a:rPr lang="en-US" altLang="ko-KR" dirty="0"/>
              <a:t>, </a:t>
            </a:r>
            <a:r>
              <a:rPr lang="ko-KR" altLang="en-US" dirty="0" err="1"/>
              <a:t>설명했다시피</a:t>
            </a:r>
            <a:r>
              <a:rPr lang="en-US" altLang="ko-KR" dirty="0"/>
              <a:t>, text</a:t>
            </a:r>
            <a:r>
              <a:rPr lang="ko-KR" altLang="en-US" dirty="0"/>
              <a:t>를 </a:t>
            </a:r>
            <a:r>
              <a:rPr lang="ko-KR" altLang="en-US" dirty="0" err="1"/>
              <a:t>버트</a:t>
            </a:r>
            <a:r>
              <a:rPr lang="ko-KR" altLang="en-US" dirty="0"/>
              <a:t> </a:t>
            </a:r>
            <a:r>
              <a:rPr lang="ko-KR" altLang="en-US" dirty="0" err="1"/>
              <a:t>토크나이즈를</a:t>
            </a:r>
            <a:r>
              <a:rPr lang="ko-KR" altLang="en-US" dirty="0"/>
              <a:t> 한 후</a:t>
            </a:r>
            <a:r>
              <a:rPr lang="en-US" altLang="ko-KR" dirty="0"/>
              <a:t>, </a:t>
            </a:r>
            <a:r>
              <a:rPr lang="ko-KR" altLang="en-US" dirty="0"/>
              <a:t>형태를 바꾸어서 모델에 넣습니다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저희가 사용한 모델은 </a:t>
            </a:r>
            <a:r>
              <a:rPr lang="en-US" altLang="ko-KR" dirty="0"/>
              <a:t>TF BERT FOR Sequence Classification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모델에 대해 설명하겠습니다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처리가 된 데이터가 들어오게 되면</a:t>
            </a:r>
            <a:r>
              <a:rPr lang="en-US" altLang="ko-KR" dirty="0"/>
              <a:t>, 512</a:t>
            </a:r>
            <a:r>
              <a:rPr lang="ko-KR" altLang="en-US" dirty="0"/>
              <a:t>차원이 되어 </a:t>
            </a:r>
            <a:r>
              <a:rPr lang="en-US" altLang="ko-KR" dirty="0"/>
              <a:t>model</a:t>
            </a:r>
            <a:r>
              <a:rPr lang="ko-KR" altLang="en-US" dirty="0"/>
              <a:t>로 들어가게 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 중 입력된 두 개의 문장으로 구성된 시퀀스 데이터의 전체적인 특성 정보를 반영한</a:t>
            </a:r>
            <a:r>
              <a:rPr lang="en-US" altLang="ko-KR" dirty="0"/>
              <a:t> CLS</a:t>
            </a:r>
            <a:r>
              <a:rPr lang="ko-KR" altLang="en-US" dirty="0"/>
              <a:t>토큰만을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그렇게 총 </a:t>
            </a:r>
            <a:r>
              <a:rPr lang="en-US" altLang="ko-KR" dirty="0"/>
              <a:t>768</a:t>
            </a:r>
            <a:r>
              <a:rPr lang="ko-KR" altLang="en-US" dirty="0"/>
              <a:t>개의 노드를 </a:t>
            </a:r>
            <a:r>
              <a:rPr lang="en-US" altLang="ko-KR" dirty="0"/>
              <a:t>Dense</a:t>
            </a:r>
            <a:r>
              <a:rPr lang="ko-KR" altLang="en-US" dirty="0"/>
              <a:t>를 통해 </a:t>
            </a:r>
            <a:r>
              <a:rPr lang="en-US" altLang="ko-KR" dirty="0"/>
              <a:t>2</a:t>
            </a:r>
            <a:r>
              <a:rPr lang="ko-KR" altLang="en-US" dirty="0"/>
              <a:t>개로 만듭니다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</a:t>
            </a:r>
            <a:r>
              <a:rPr lang="en-US" altLang="ko-KR" dirty="0" err="1"/>
              <a:t>positiv</a:t>
            </a:r>
            <a:r>
              <a:rPr lang="ko-KR" altLang="en-US" dirty="0"/>
              <a:t>와 </a:t>
            </a:r>
            <a:r>
              <a:rPr lang="en-US" altLang="ko-KR" dirty="0" err="1"/>
              <a:t>negativ</a:t>
            </a:r>
            <a:r>
              <a:rPr lang="ko-KR" altLang="en-US" dirty="0"/>
              <a:t>로 나누기 때문에 </a:t>
            </a:r>
            <a:r>
              <a:rPr lang="en-US" altLang="ko-KR" dirty="0"/>
              <a:t>2</a:t>
            </a:r>
            <a:r>
              <a:rPr lang="ko-KR" altLang="en-US" dirty="0"/>
              <a:t>개로 줄인 후</a:t>
            </a:r>
            <a:r>
              <a:rPr lang="en-US" altLang="ko-KR" dirty="0"/>
              <a:t>, </a:t>
            </a:r>
            <a:r>
              <a:rPr lang="en-US" altLang="ko-KR" dirty="0" err="1"/>
              <a:t>softmax</a:t>
            </a:r>
            <a:r>
              <a:rPr lang="ko-KR" altLang="en-US" dirty="0"/>
              <a:t>를 적용하였습니다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과정을 거쳐 결과값이 도출됩니다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EA54F-E51B-49AA-A3F3-75A6FFEC23D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1115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사용한 </a:t>
            </a:r>
            <a:r>
              <a:rPr lang="en-US" altLang="ko-KR" dirty="0"/>
              <a:t>encoder</a:t>
            </a:r>
            <a:r>
              <a:rPr lang="ko-KR" altLang="en-US" dirty="0"/>
              <a:t> 모델에 사용한 파라미터들을 말씀드리겠습니다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</a:t>
            </a:r>
            <a:r>
              <a:rPr lang="ko-KR" altLang="en-US" dirty="0" err="1"/>
              <a:t>옵티마이저는</a:t>
            </a:r>
            <a:r>
              <a:rPr lang="ko-KR" altLang="en-US" dirty="0"/>
              <a:t> </a:t>
            </a:r>
            <a:r>
              <a:rPr lang="en-US" altLang="ko-KR" dirty="0" err="1"/>
              <a:t>adam</a:t>
            </a:r>
            <a:r>
              <a:rPr lang="ko-KR" altLang="en-US" dirty="0"/>
              <a:t>을 사용했으며</a:t>
            </a:r>
            <a:r>
              <a:rPr lang="en-US" altLang="ko-KR" dirty="0"/>
              <a:t>, loss</a:t>
            </a:r>
            <a:r>
              <a:rPr lang="ko-KR" altLang="en-US" dirty="0"/>
              <a:t>는 </a:t>
            </a:r>
            <a:r>
              <a:rPr lang="en-US" altLang="ko-KR" dirty="0"/>
              <a:t>sparse categorical </a:t>
            </a:r>
            <a:r>
              <a:rPr lang="en-US" altLang="ko-KR" dirty="0" err="1"/>
              <a:t>crossentropy</a:t>
            </a:r>
            <a:r>
              <a:rPr lang="ko-KR" altLang="en-US" dirty="0"/>
              <a:t>를 사용했습니다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Epoch</a:t>
            </a:r>
            <a:r>
              <a:rPr lang="ko-KR" altLang="en-US" dirty="0"/>
              <a:t>은 동일하게 비교하기 위해 </a:t>
            </a:r>
            <a:r>
              <a:rPr lang="en-US" altLang="ko-KR" dirty="0"/>
              <a:t>100</a:t>
            </a:r>
            <a:r>
              <a:rPr lang="ko-KR" altLang="en-US" dirty="0"/>
              <a:t>을 지정하였으며</a:t>
            </a:r>
            <a:r>
              <a:rPr lang="en-US" altLang="ko-KR" dirty="0"/>
              <a:t>, </a:t>
            </a:r>
            <a:r>
              <a:rPr lang="ko-KR" altLang="en-US" dirty="0"/>
              <a:t>데이터의 </a:t>
            </a:r>
            <a:r>
              <a:rPr lang="ko-KR" altLang="en-US" dirty="0" err="1"/>
              <a:t>중간값이</a:t>
            </a:r>
            <a:r>
              <a:rPr lang="ko-KR" altLang="en-US" dirty="0"/>
              <a:t> </a:t>
            </a:r>
            <a:r>
              <a:rPr lang="en-US" altLang="ko-KR" dirty="0"/>
              <a:t>108</a:t>
            </a:r>
            <a:r>
              <a:rPr lang="ko-KR" altLang="en-US" dirty="0"/>
              <a:t>이어서</a:t>
            </a:r>
            <a:r>
              <a:rPr lang="en-US" altLang="ko-KR" dirty="0"/>
              <a:t>, </a:t>
            </a:r>
            <a:r>
              <a:rPr lang="ko-KR" altLang="en-US" dirty="0"/>
              <a:t>계속 </a:t>
            </a:r>
            <a:r>
              <a:rPr lang="en-US" altLang="ko-KR" dirty="0"/>
              <a:t>max </a:t>
            </a:r>
            <a:r>
              <a:rPr lang="en-US" altLang="ko-KR" dirty="0" err="1"/>
              <a:t>len</a:t>
            </a:r>
            <a:r>
              <a:rPr lang="ko-KR" altLang="en-US" dirty="0"/>
              <a:t>을 </a:t>
            </a:r>
            <a:r>
              <a:rPr lang="en-US" altLang="ko-KR" dirty="0"/>
              <a:t>100</a:t>
            </a:r>
            <a:r>
              <a:rPr lang="ko-KR" altLang="en-US" dirty="0"/>
              <a:t>으로 통일 했기 때문에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여기서도 동일하게 </a:t>
            </a:r>
            <a:r>
              <a:rPr lang="en-US" altLang="ko-KR" dirty="0"/>
              <a:t>100</a:t>
            </a:r>
            <a:r>
              <a:rPr lang="ko-KR" altLang="en-US" dirty="0"/>
              <a:t>으로 지정합니다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배치 </a:t>
            </a:r>
            <a:r>
              <a:rPr lang="en-US" altLang="ko-KR" dirty="0"/>
              <a:t>size</a:t>
            </a:r>
            <a:r>
              <a:rPr lang="ko-KR" altLang="en-US" dirty="0"/>
              <a:t>를 </a:t>
            </a:r>
            <a:r>
              <a:rPr lang="en-US" altLang="ko-KR" dirty="0"/>
              <a:t>64</a:t>
            </a:r>
            <a:r>
              <a:rPr lang="ko-KR" altLang="en-US" dirty="0"/>
              <a:t>로 지정했습니다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결과값 지표는 </a:t>
            </a:r>
            <a:r>
              <a:rPr lang="en-US" altLang="ko-KR" dirty="0"/>
              <a:t>accuracy</a:t>
            </a:r>
            <a:r>
              <a:rPr lang="ko-KR" altLang="en-US" dirty="0"/>
              <a:t>를 사용하여 비교하였습니다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EA54F-E51B-49AA-A3F3-75A6FFEC23D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583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발표 순서입니다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프로젝트를 진행하게 된 계기와 저희가 사용한 데이터에 대한 설명 후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이후 사용했던 모델인 </a:t>
            </a:r>
            <a:r>
              <a:rPr lang="en-US" altLang="ko-KR" dirty="0"/>
              <a:t>RNN/ LSTM / CNN / Transformer Encoder / </a:t>
            </a:r>
            <a:r>
              <a:rPr lang="en-US" altLang="ko-KR" dirty="0" err="1"/>
              <a:t>ViT</a:t>
            </a:r>
            <a:r>
              <a:rPr lang="en-US" altLang="ko-KR" dirty="0"/>
              <a:t> / </a:t>
            </a:r>
            <a:r>
              <a:rPr lang="en-US" altLang="ko-KR" dirty="0" err="1"/>
              <a:t>Swin</a:t>
            </a:r>
            <a:r>
              <a:rPr lang="ko-KR" altLang="en-US" dirty="0"/>
              <a:t>에 대해서 차례대로 설명하겠습니다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FB3311-DD2D-B649-9019-97C72A2DE664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418929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저희가 사용할 </a:t>
            </a:r>
            <a:r>
              <a:rPr lang="en-US" altLang="ko-KR" dirty="0"/>
              <a:t>VIT</a:t>
            </a:r>
            <a:r>
              <a:rPr lang="ko-KR" altLang="en-US" dirty="0"/>
              <a:t>에 대해서 설명하겠습니다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</a:t>
            </a:r>
            <a:r>
              <a:rPr lang="en-US" altLang="ko-KR" dirty="0"/>
              <a:t>Vit</a:t>
            </a:r>
            <a:r>
              <a:rPr lang="ko-KR" altLang="en-US" dirty="0"/>
              <a:t>는 </a:t>
            </a:r>
            <a:r>
              <a:rPr lang="en-US" altLang="ko-KR" dirty="0"/>
              <a:t>vision transformer</a:t>
            </a:r>
            <a:r>
              <a:rPr lang="ko-KR" altLang="en-US" dirty="0"/>
              <a:t>에 대한 약자로</a:t>
            </a:r>
            <a:r>
              <a:rPr lang="en-US" altLang="ko-KR" dirty="0"/>
              <a:t>, NLP </a:t>
            </a:r>
            <a:r>
              <a:rPr lang="ko-KR" altLang="en-US" dirty="0"/>
              <a:t>분야에서 사용하고 있는 트랜스포머를 이미지 분류 분야에 맞게 변형하면서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기존 </a:t>
            </a:r>
            <a:r>
              <a:rPr lang="en-US" altLang="ko-KR" dirty="0"/>
              <a:t>CNN</a:t>
            </a:r>
            <a:r>
              <a:rPr lang="ko-KR" altLang="en-US" dirty="0"/>
              <a:t>을 사용하지 않고 적용한 알고리즘입니다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이 모델을 사용하기 위해 텍스트 데이터인 </a:t>
            </a:r>
            <a:r>
              <a:rPr lang="en-US" altLang="ko-KR" dirty="0"/>
              <a:t>IMBD </a:t>
            </a:r>
            <a:r>
              <a:rPr lang="ko-KR" altLang="en-US" dirty="0"/>
              <a:t>데이터의 형태를 변환하여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FB3311-DD2D-B649-9019-97C72A2DE664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336530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변형한 모습입니다</a:t>
            </a:r>
            <a:r>
              <a:rPr lang="en-US" altLang="ko-KR" dirty="0"/>
              <a:t>. </a:t>
            </a:r>
            <a:r>
              <a:rPr lang="ko-KR" altLang="en-US" dirty="0"/>
              <a:t>논문에서는 </a:t>
            </a:r>
            <a:r>
              <a:rPr lang="en-US" altLang="ko-KR" dirty="0" err="1"/>
              <a:t>ViT</a:t>
            </a:r>
            <a:r>
              <a:rPr lang="ko-KR" altLang="en-US" dirty="0"/>
              <a:t>가 </a:t>
            </a:r>
            <a:r>
              <a:rPr lang="en-US" altLang="ko-KR" dirty="0"/>
              <a:t>224X224</a:t>
            </a:r>
            <a:r>
              <a:rPr lang="ko-KR" altLang="en-US" dirty="0"/>
              <a:t>이지만</a:t>
            </a:r>
            <a:r>
              <a:rPr lang="en-US" altLang="ko-KR" dirty="0"/>
              <a:t>, IMBD </a:t>
            </a:r>
            <a:r>
              <a:rPr lang="ko-KR" altLang="en-US" dirty="0"/>
              <a:t>데이터 단어의 중앙값은 </a:t>
            </a:r>
            <a:r>
              <a:rPr lang="en-US" altLang="ko-KR" dirty="0"/>
              <a:t>87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평균값이 </a:t>
            </a:r>
            <a:r>
              <a:rPr lang="en-US" altLang="ko-KR" dirty="0"/>
              <a:t>108</a:t>
            </a:r>
            <a:r>
              <a:rPr lang="ko-KR" altLang="en-US" dirty="0"/>
              <a:t>인 것을 감안하여 단어의 최대 길이를 </a:t>
            </a:r>
            <a:r>
              <a:rPr lang="en-US" altLang="ko-KR" dirty="0"/>
              <a:t>100</a:t>
            </a:r>
            <a:r>
              <a:rPr lang="ko-KR" altLang="en-US" dirty="0"/>
              <a:t>으로 지정하고</a:t>
            </a:r>
            <a:endParaRPr lang="en-US" altLang="ko-KR" dirty="0"/>
          </a:p>
          <a:p>
            <a:r>
              <a:rPr lang="en-US" altLang="ko-KR" dirty="0"/>
              <a:t>10X10</a:t>
            </a:r>
            <a:r>
              <a:rPr lang="ko-KR" altLang="en-US" dirty="0"/>
              <a:t>으로 파라미터를 조절하였습니다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FB3311-DD2D-B649-9019-97C72A2DE664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03727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사용한 </a:t>
            </a:r>
            <a:r>
              <a:rPr lang="en-US" altLang="ko-KR" dirty="0"/>
              <a:t>vit</a:t>
            </a:r>
            <a:r>
              <a:rPr lang="ko-KR" altLang="en-US" dirty="0"/>
              <a:t>에 대한 </a:t>
            </a:r>
            <a:r>
              <a:rPr lang="ko-KR" altLang="en-US" dirty="0" err="1"/>
              <a:t>설정값들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옵티마이저는</a:t>
            </a:r>
            <a:r>
              <a:rPr lang="ko-KR" altLang="en-US" dirty="0"/>
              <a:t> 아담을 사용했으며</a:t>
            </a:r>
            <a:r>
              <a:rPr lang="en-US" altLang="ko-KR" dirty="0"/>
              <a:t>, loss </a:t>
            </a:r>
            <a:r>
              <a:rPr lang="ko-KR" altLang="en-US" dirty="0"/>
              <a:t>값은 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CategoricalCrossentropy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</a:t>
            </a:r>
            <a:r>
              <a:rPr lang="ko-KR" altLang="en-US" dirty="0" err="1"/>
              <a:t>사용하였습니다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하이퍼</a:t>
            </a:r>
            <a:r>
              <a:rPr lang="ko-KR" altLang="en-US" dirty="0"/>
              <a:t> 파라미터는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결과로는 </a:t>
            </a:r>
            <a:r>
              <a:rPr lang="en-US" altLang="ko-KR" dirty="0"/>
              <a:t>test </a:t>
            </a:r>
            <a:r>
              <a:rPr lang="ko-KR" altLang="en-US" dirty="0"/>
              <a:t>데이터에 대해서 </a:t>
            </a:r>
            <a:r>
              <a:rPr lang="en-US" altLang="ko-KR" dirty="0"/>
              <a:t>0.5</a:t>
            </a:r>
            <a:r>
              <a:rPr lang="ko-KR" altLang="en-US" dirty="0"/>
              <a:t>가 나왔습니다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FB3311-DD2D-B649-9019-97C72A2DE664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530579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다음은 저희가 텍스트 분류에 사용한 모델인 </a:t>
            </a:r>
            <a:r>
              <a:rPr lang="en-US" altLang="ko-KR" sz="120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swin</a:t>
            </a:r>
            <a:r>
              <a:rPr lang="en-US" altLang="ko-KR" sz="120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</a:t>
            </a:r>
            <a:r>
              <a:rPr lang="ko-KR" altLang="en-US" sz="120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트랜스포머에 대해서 간단하게 </a:t>
            </a:r>
            <a:r>
              <a:rPr lang="ko-KR" altLang="en-US" sz="120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설명드리겠습니다</a:t>
            </a:r>
            <a:r>
              <a:rPr lang="en-US" altLang="ko-KR" sz="120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  <a:r>
              <a:rPr lang="en" altLang="ko-Kore-KR" sz="120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 </a:t>
            </a:r>
          </a:p>
          <a:p>
            <a:pPr algn="l"/>
            <a:r>
              <a:rPr lang="en-US" altLang="ko-Kore-KR" sz="120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S</a:t>
            </a:r>
            <a:r>
              <a:rPr lang="en" altLang="ko-Kore-KR" sz="120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hifted window </a:t>
            </a:r>
            <a:r>
              <a:rPr lang="ko-KR" altLang="en-US" sz="120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방식은 기존의 </a:t>
            </a:r>
            <a:r>
              <a:rPr lang="en" altLang="ko-Kore-KR" sz="120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sliding window </a:t>
            </a:r>
            <a:r>
              <a:rPr lang="ko-KR" altLang="en-US" sz="120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방식</a:t>
            </a:r>
            <a:r>
              <a:rPr lang="en-US" altLang="ko-KR" sz="120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(VIT)</a:t>
            </a:r>
            <a:r>
              <a:rPr lang="ko-KR" altLang="en-US" sz="120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에 비해 더 효율적입니다</a:t>
            </a:r>
            <a:r>
              <a:rPr lang="en-US" altLang="ko-KR" sz="120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</a:p>
          <a:p>
            <a:pPr algn="l"/>
            <a:r>
              <a:rPr lang="ko-KR" altLang="en-US" sz="120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그 이유는</a:t>
            </a:r>
            <a:r>
              <a:rPr lang="en-US" altLang="ko-KR" sz="120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</a:t>
            </a:r>
            <a:r>
              <a:rPr lang="en" altLang="ko-Kore-KR" sz="120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self-attention </a:t>
            </a:r>
            <a:r>
              <a:rPr lang="ko-KR" altLang="en-US" sz="120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계산을 수행할 때</a:t>
            </a:r>
            <a:r>
              <a:rPr lang="en-US" altLang="ko-KR" sz="120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 </a:t>
            </a:r>
            <a:r>
              <a:rPr lang="en" altLang="ko-Kore-KR" sz="120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sliding window </a:t>
            </a:r>
            <a:r>
              <a:rPr lang="ko-KR" altLang="en-US" sz="120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방식에서는 각각 다른 </a:t>
            </a:r>
            <a:r>
              <a:rPr lang="en" altLang="ko-Kore-KR" sz="120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query pixel</a:t>
            </a:r>
            <a:r>
              <a:rPr lang="ko-KR" altLang="en-US" sz="120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에 대해 </a:t>
            </a:r>
            <a:endParaRPr lang="en-US" altLang="ko-KR" sz="1200" dirty="0"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  <a:p>
            <a:pPr algn="l"/>
            <a:r>
              <a:rPr lang="ko-KR" altLang="en-US" sz="120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다른 </a:t>
            </a:r>
            <a:r>
              <a:rPr lang="en" altLang="ko-Kore-KR" sz="120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key sets</a:t>
            </a:r>
            <a:r>
              <a:rPr lang="ko-KR" altLang="en-US" sz="120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에 대한 계산을 수행해야 하기 때문에</a:t>
            </a:r>
            <a:r>
              <a:rPr lang="en-US" altLang="ko-KR" sz="120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,</a:t>
            </a:r>
            <a:r>
              <a:rPr lang="ko-KR" altLang="en-US" sz="120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일반적인 하드웨어에서 </a:t>
            </a:r>
            <a:r>
              <a:rPr lang="en" altLang="ko-Kore-KR" sz="120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low latency(</a:t>
            </a:r>
            <a:r>
              <a:rPr lang="ko-KR" altLang="en-US" sz="1200" dirty="0" err="1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레이턴시</a:t>
            </a:r>
            <a:r>
              <a:rPr lang="en-US" altLang="ko-KR" sz="120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)</a:t>
            </a:r>
            <a:r>
              <a:rPr lang="en" altLang="ko-Kore-KR" sz="120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 </a:t>
            </a:r>
            <a:r>
              <a:rPr lang="ko-KR" altLang="en-US" sz="120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문제를 경험하게 됩니다</a:t>
            </a:r>
            <a:r>
              <a:rPr lang="en-US" altLang="ko-KR" sz="120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 </a:t>
            </a:r>
          </a:p>
          <a:p>
            <a:pPr algn="l"/>
            <a:r>
              <a:rPr lang="ko-KR" altLang="en-US" sz="120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이와 달리 </a:t>
            </a:r>
            <a:r>
              <a:rPr lang="en" altLang="ko-Kore-KR" sz="120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shifted window </a:t>
            </a:r>
            <a:r>
              <a:rPr lang="ko-KR" altLang="en-US" sz="120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방식은 </a:t>
            </a:r>
            <a:r>
              <a:rPr lang="en" altLang="ko-Kore-KR" sz="120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window </a:t>
            </a:r>
            <a:r>
              <a:rPr lang="ko-KR" altLang="en-US" sz="120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내의 모든 </a:t>
            </a:r>
            <a:r>
              <a:rPr lang="en" altLang="ko-Kore-KR" sz="120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query patch</a:t>
            </a:r>
            <a:r>
              <a:rPr lang="ko-KR" altLang="en-US" sz="120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는 같은 </a:t>
            </a:r>
            <a:r>
              <a:rPr lang="en" altLang="ko-Kore-KR" sz="120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key set</a:t>
            </a:r>
            <a:r>
              <a:rPr lang="ko-KR" altLang="en-US" sz="120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을 공유하기 때문에 하드웨어 상에서 </a:t>
            </a:r>
            <a:r>
              <a:rPr lang="en" altLang="ko-Kore-KR" sz="120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memory access </a:t>
            </a:r>
            <a:r>
              <a:rPr lang="ko-KR" altLang="en-US" sz="120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면에서 </a:t>
            </a:r>
            <a:r>
              <a:rPr lang="en" altLang="ko-Kore-KR" sz="120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latency</a:t>
            </a:r>
            <a:r>
              <a:rPr lang="ko-KR" altLang="en-US" sz="120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가 더 적습니다</a:t>
            </a:r>
            <a:r>
              <a:rPr lang="en-US" altLang="ko-KR" sz="1200" dirty="0"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FB3311-DD2D-B649-9019-97C72A2DE664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819034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ko-KR" altLang="en-US" dirty="0"/>
              <a:t>번째 모델 </a:t>
            </a:r>
            <a:r>
              <a:rPr lang="en-US" altLang="ko-KR" dirty="0" err="1"/>
              <a:t>swin</a:t>
            </a:r>
            <a:r>
              <a:rPr lang="ko-KR" altLang="en-US" dirty="0"/>
              <a:t>에 대한 결과값입니다</a:t>
            </a:r>
            <a:endParaRPr lang="en-US" altLang="ko-KR" dirty="0"/>
          </a:p>
          <a:p>
            <a:r>
              <a:rPr lang="ko-KR" altLang="en-US" dirty="0"/>
              <a:t>먼저 저희가 사용한 </a:t>
            </a:r>
            <a:r>
              <a:rPr lang="ko-KR" altLang="en-US" dirty="0" err="1"/>
              <a:t>옵티마이저는</a:t>
            </a:r>
            <a:r>
              <a:rPr lang="ko-KR" altLang="en-US" dirty="0"/>
              <a:t> </a:t>
            </a:r>
            <a:r>
              <a:rPr lang="en-US" altLang="ko-KR" dirty="0" err="1"/>
              <a:t>adamW</a:t>
            </a:r>
            <a:r>
              <a:rPr lang="ko-KR" altLang="en-US" dirty="0"/>
              <a:t>이며</a:t>
            </a:r>
            <a:r>
              <a:rPr lang="en-US" altLang="ko-KR" dirty="0"/>
              <a:t>, loss</a:t>
            </a:r>
            <a:r>
              <a:rPr lang="ko-KR" altLang="en-US" dirty="0"/>
              <a:t>와 나머지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파라미터는 동일합니다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결과 </a:t>
            </a:r>
            <a:r>
              <a:rPr lang="en-US" altLang="ko-KR" dirty="0"/>
              <a:t>test</a:t>
            </a:r>
            <a:r>
              <a:rPr lang="ko-KR" altLang="en-US" dirty="0"/>
              <a:t>에 정확도가 </a:t>
            </a:r>
            <a:r>
              <a:rPr lang="en-US" altLang="ko-KR" dirty="0"/>
              <a:t>0.48</a:t>
            </a:r>
            <a:r>
              <a:rPr lang="ko-KR" altLang="en-US" dirty="0"/>
              <a:t>이 나왔습니다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FB3311-DD2D-B649-9019-97C72A2DE664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993677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지금까지 진행했던 모든 모델에 대한 </a:t>
            </a:r>
            <a:r>
              <a:rPr lang="ko-KR" altLang="en-US" dirty="0" err="1"/>
              <a:t>성능표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RNN / LSTM / </a:t>
            </a:r>
            <a:r>
              <a:rPr lang="ko-KR" altLang="en-US" dirty="0"/>
              <a:t>양방향 </a:t>
            </a:r>
            <a:r>
              <a:rPr lang="en-US" altLang="ko-KR" dirty="0"/>
              <a:t>LSTM / CNN</a:t>
            </a:r>
            <a:r>
              <a:rPr lang="ko-KR" altLang="en-US" dirty="0"/>
              <a:t>은 원래 텍스트 </a:t>
            </a:r>
            <a:r>
              <a:rPr lang="en-US" altLang="ko-KR" dirty="0"/>
              <a:t>task</a:t>
            </a:r>
            <a:r>
              <a:rPr lang="ko-KR" altLang="en-US" dirty="0"/>
              <a:t>에도 많이 사용되며</a:t>
            </a:r>
            <a:r>
              <a:rPr lang="en-US" altLang="ko-KR" dirty="0"/>
              <a:t>, </a:t>
            </a:r>
            <a:r>
              <a:rPr lang="ko-KR" altLang="en-US" dirty="0"/>
              <a:t>텍스트 분류에도 자주 사용되는 모델이기 때문에 </a:t>
            </a:r>
            <a:r>
              <a:rPr lang="en-US" altLang="ko-KR" dirty="0"/>
              <a:t>0.8</a:t>
            </a:r>
            <a:r>
              <a:rPr lang="ko-KR" altLang="en-US" dirty="0"/>
              <a:t>이 넘는 정확도가 나왔습니다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반면</a:t>
            </a:r>
            <a:r>
              <a:rPr lang="en-US" altLang="ko-KR" dirty="0"/>
              <a:t>, </a:t>
            </a:r>
            <a:r>
              <a:rPr lang="ko-KR" altLang="en-US" dirty="0"/>
              <a:t>트랜스포머의 인코더가 </a:t>
            </a:r>
            <a:r>
              <a:rPr lang="en-US" altLang="ko-KR" dirty="0"/>
              <a:t>vit</a:t>
            </a:r>
            <a:r>
              <a:rPr lang="ko-KR" altLang="en-US" dirty="0"/>
              <a:t>에 비해 낮은 성능이 나왔습니다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</a:t>
            </a:r>
            <a:r>
              <a:rPr lang="en-US" altLang="ko-KR" dirty="0"/>
              <a:t>vit</a:t>
            </a:r>
            <a:r>
              <a:rPr lang="ko-KR" altLang="en-US" dirty="0"/>
              <a:t>와 </a:t>
            </a:r>
            <a:r>
              <a:rPr lang="en-US" altLang="ko-KR" dirty="0" err="1"/>
              <a:t>swin</a:t>
            </a:r>
            <a:r>
              <a:rPr lang="ko-KR" altLang="en-US" dirty="0"/>
              <a:t>에 대해서 먼저</a:t>
            </a:r>
            <a:r>
              <a:rPr lang="en-US" altLang="ko-KR" dirty="0"/>
              <a:t>, </a:t>
            </a:r>
            <a:r>
              <a:rPr lang="ko-KR" altLang="en-US" dirty="0"/>
              <a:t>이미지를 넣은 </a:t>
            </a:r>
            <a:r>
              <a:rPr lang="en-US" altLang="ko-KR" dirty="0"/>
              <a:t>accuracy</a:t>
            </a:r>
            <a:r>
              <a:rPr lang="ko-KR" altLang="en-US" dirty="0"/>
              <a:t>를 진행하여</a:t>
            </a:r>
            <a:r>
              <a:rPr lang="en-US" altLang="ko-KR" dirty="0"/>
              <a:t>, </a:t>
            </a:r>
            <a:r>
              <a:rPr lang="ko-KR" altLang="en-US" dirty="0"/>
              <a:t>모델이 잘 구축되었는지 확인을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사용했던 </a:t>
            </a:r>
            <a:r>
              <a:rPr lang="en-US" altLang="ko-KR" dirty="0"/>
              <a:t>vit</a:t>
            </a:r>
            <a:r>
              <a:rPr lang="ko-KR" altLang="en-US" dirty="0"/>
              <a:t>와 </a:t>
            </a:r>
            <a:r>
              <a:rPr lang="en-US" altLang="ko-KR" dirty="0" err="1"/>
              <a:t>swin</a:t>
            </a:r>
            <a:r>
              <a:rPr lang="en-US" altLang="ko-KR" dirty="0"/>
              <a:t> </a:t>
            </a:r>
            <a:r>
              <a:rPr lang="ko-KR" altLang="en-US" dirty="0"/>
              <a:t>모델은 단순히</a:t>
            </a:r>
            <a:r>
              <a:rPr lang="en-US" altLang="ko-KR" dirty="0"/>
              <a:t>, </a:t>
            </a:r>
            <a:r>
              <a:rPr lang="ko-KR" altLang="en-US" dirty="0"/>
              <a:t>이미지에서 텍스트로 변형했을 뿐</a:t>
            </a:r>
            <a:r>
              <a:rPr lang="en-US" altLang="ko-KR" dirty="0"/>
              <a:t>, </a:t>
            </a:r>
            <a:r>
              <a:rPr lang="ko-KR" altLang="en-US" dirty="0"/>
              <a:t>추가적으로 성능을 높이기 위한 조절은 하지 않았습니다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그럼에도 불구하고 </a:t>
            </a:r>
            <a:r>
              <a:rPr lang="en-US" altLang="ko-KR" dirty="0"/>
              <a:t>vit</a:t>
            </a:r>
            <a:r>
              <a:rPr lang="ko-KR" altLang="en-US" dirty="0"/>
              <a:t>가 </a:t>
            </a:r>
            <a:r>
              <a:rPr lang="en-US" altLang="ko-KR" dirty="0"/>
              <a:t>transformer encoder</a:t>
            </a:r>
            <a:r>
              <a:rPr lang="ko-KR" altLang="en-US" dirty="0"/>
              <a:t>보다 약 </a:t>
            </a:r>
            <a:r>
              <a:rPr lang="en-US" altLang="ko-KR" dirty="0"/>
              <a:t>0.01 </a:t>
            </a:r>
            <a:r>
              <a:rPr lang="ko-KR" altLang="en-US" dirty="0"/>
              <a:t>높은 것으로</a:t>
            </a:r>
            <a:r>
              <a:rPr lang="en-US" altLang="ko-KR" dirty="0"/>
              <a:t>, </a:t>
            </a:r>
            <a:r>
              <a:rPr lang="ko-KR" altLang="en-US" dirty="0"/>
              <a:t>이 프로젝트에 약간의 의의가 있다고 생각됩니다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물론</a:t>
            </a:r>
            <a:r>
              <a:rPr lang="en-US" altLang="ko-KR" dirty="0"/>
              <a:t>, </a:t>
            </a:r>
            <a:r>
              <a:rPr lang="en-US" altLang="ko-KR" dirty="0" err="1"/>
              <a:t>swin</a:t>
            </a:r>
            <a:r>
              <a:rPr lang="ko-KR" altLang="en-US" dirty="0"/>
              <a:t> 트랜스포머의 성능이 </a:t>
            </a:r>
            <a:r>
              <a:rPr lang="en-US" altLang="ko-KR" dirty="0"/>
              <a:t>encode</a:t>
            </a:r>
            <a:r>
              <a:rPr lang="ko-KR" altLang="en-US" dirty="0"/>
              <a:t>보다 낮으며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처음 </a:t>
            </a:r>
            <a:r>
              <a:rPr lang="en-US" altLang="ko-KR" dirty="0"/>
              <a:t>RNN/LSTM/CNN</a:t>
            </a:r>
            <a:r>
              <a:rPr lang="ko-KR" altLang="en-US" dirty="0"/>
              <a:t>을 사용했을 때</a:t>
            </a:r>
            <a:r>
              <a:rPr lang="en-US" altLang="ko-KR" dirty="0"/>
              <a:t>, </a:t>
            </a:r>
            <a:r>
              <a:rPr lang="ko-KR" altLang="en-US" dirty="0"/>
              <a:t>사용한 </a:t>
            </a:r>
            <a:r>
              <a:rPr lang="ko-KR" altLang="en-US" dirty="0" err="1"/>
              <a:t>토크나이저도</a:t>
            </a:r>
            <a:r>
              <a:rPr lang="ko-KR" altLang="en-US" dirty="0"/>
              <a:t> 다르며</a:t>
            </a:r>
            <a:r>
              <a:rPr lang="en-US" altLang="ko-KR" dirty="0"/>
              <a:t>, RNN/LSTM/CNN</a:t>
            </a:r>
            <a:r>
              <a:rPr lang="ko-KR" altLang="en-US" dirty="0"/>
              <a:t>엔 </a:t>
            </a:r>
            <a:r>
              <a:rPr lang="en-US" altLang="ko-KR" dirty="0"/>
              <a:t>word2vec</a:t>
            </a:r>
            <a:r>
              <a:rPr lang="ko-KR" altLang="en-US" dirty="0"/>
              <a:t>을 적용하였지만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Encoder/vit/</a:t>
            </a:r>
            <a:r>
              <a:rPr lang="en-US" altLang="ko-KR" dirty="0" err="1"/>
              <a:t>swin</a:t>
            </a:r>
            <a:r>
              <a:rPr lang="ko-KR" altLang="en-US" dirty="0"/>
              <a:t>엔 적용하지 못했다는 한계점이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FB3311-DD2D-B649-9019-97C72A2DE664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281147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참고한 레퍼런스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지금까지 </a:t>
            </a:r>
            <a:r>
              <a:rPr lang="en-US" altLang="ko-KR" dirty="0"/>
              <a:t>“</a:t>
            </a:r>
            <a:r>
              <a:rPr lang="ko-KR" altLang="en-US" sz="1100" dirty="0">
                <a:solidFill>
                  <a:srgbClr val="24292F"/>
                </a:solidFill>
                <a:effectLst/>
                <a:latin typeface="HGGGothicssi_Pro 80g" panose="02020603020101020101" pitchFamily="18" charset="-127"/>
                <a:ea typeface="HGGGothicssi_Pro 80g" panose="02020603020101020101" pitchFamily="18" charset="-127"/>
              </a:rPr>
              <a:t>텍스트 분류 목적으로 </a:t>
            </a:r>
            <a:r>
              <a:rPr lang="en-US" altLang="ko-KR" sz="1200" dirty="0">
                <a:solidFill>
                  <a:schemeClr val="accent5">
                    <a:lumMod val="75000"/>
                  </a:schemeClr>
                </a:solidFill>
                <a:latin typeface="HGGGothicssi_Pro 80g" panose="02020603020101020101" pitchFamily="18" charset="-127"/>
                <a:ea typeface="HGGGothicssi_Pro 80g" panose="02020603020101020101" pitchFamily="18" charset="-127"/>
              </a:rPr>
              <a:t>Vision Transformer</a:t>
            </a:r>
            <a:r>
              <a:rPr lang="ko-KR" altLang="en-US" sz="1200" dirty="0">
                <a:solidFill>
                  <a:schemeClr val="accent5">
                    <a:lumMod val="75000"/>
                  </a:schemeClr>
                </a:solidFill>
                <a:latin typeface="HGGGothicssi_Pro 80g" panose="02020603020101020101" pitchFamily="18" charset="-127"/>
                <a:ea typeface="HGGGothicssi_Pro 80g" panose="02020603020101020101" pitchFamily="18" charset="-127"/>
              </a:rPr>
              <a:t>와</a:t>
            </a:r>
            <a:r>
              <a:rPr lang="en-US" altLang="ko-KR" sz="1200" dirty="0">
                <a:solidFill>
                  <a:schemeClr val="accent5">
                    <a:lumMod val="75000"/>
                  </a:schemeClr>
                </a:solidFill>
                <a:latin typeface="HGGGothicssi_Pro 80g" panose="02020603020101020101" pitchFamily="18" charset="-127"/>
                <a:ea typeface="HGGGothicssi_Pro 80g" panose="02020603020101020101" pitchFamily="18" charset="-127"/>
              </a:rPr>
              <a:t> </a:t>
            </a:r>
            <a:r>
              <a:rPr lang="en-US" altLang="ko-KR" sz="1200" dirty="0" err="1">
                <a:solidFill>
                  <a:schemeClr val="accent5">
                    <a:lumMod val="75000"/>
                  </a:schemeClr>
                </a:solidFill>
                <a:latin typeface="HGGGothicssi_Pro 80g" panose="02020603020101020101" pitchFamily="18" charset="-127"/>
                <a:ea typeface="HGGGothicssi_Pro 80g" panose="02020603020101020101" pitchFamily="18" charset="-127"/>
              </a:rPr>
              <a:t>Swin</a:t>
            </a:r>
            <a:r>
              <a:rPr lang="en-US" altLang="ko-KR" sz="1200" dirty="0">
                <a:solidFill>
                  <a:schemeClr val="accent5">
                    <a:lumMod val="75000"/>
                  </a:schemeClr>
                </a:solidFill>
                <a:latin typeface="HGGGothicssi_Pro 80g" panose="02020603020101020101" pitchFamily="18" charset="-127"/>
                <a:ea typeface="HGGGothicssi_Pro 80g" panose="02020603020101020101" pitchFamily="18" charset="-127"/>
              </a:rPr>
              <a:t> Transformer </a:t>
            </a:r>
            <a:r>
              <a:rPr lang="ko-KR" altLang="en-US" sz="1200" dirty="0">
                <a:solidFill>
                  <a:srgbClr val="24292F"/>
                </a:solidFill>
                <a:latin typeface="HGGGothicssi_Pro 80g" panose="02020603020101020101" pitchFamily="18" charset="-127"/>
                <a:ea typeface="HGGGothicssi_Pro 80g" panose="02020603020101020101" pitchFamily="18" charset="-127"/>
              </a:rPr>
              <a:t>적용해 보기</a:t>
            </a:r>
            <a:r>
              <a:rPr lang="en-US" altLang="ko-KR" sz="1200" dirty="0">
                <a:solidFill>
                  <a:srgbClr val="24292F"/>
                </a:solidFill>
                <a:latin typeface="HGGGothicssi_Pro 80g" panose="02020603020101020101" pitchFamily="18" charset="-127"/>
                <a:ea typeface="HGGGothicssi_Pro 80g" panose="02020603020101020101" pitchFamily="18" charset="-127"/>
              </a:rPr>
              <a:t>” </a:t>
            </a:r>
            <a:r>
              <a:rPr lang="ko-KR" altLang="en-US" sz="1200" dirty="0">
                <a:solidFill>
                  <a:srgbClr val="24292F"/>
                </a:solidFill>
                <a:latin typeface="HGGGothicssi_Pro 80g" panose="02020603020101020101" pitchFamily="18" charset="-127"/>
                <a:ea typeface="HGGGothicssi_Pro 80g" panose="02020603020101020101" pitchFamily="18" charset="-127"/>
              </a:rPr>
              <a:t>팀이었습니다</a:t>
            </a:r>
            <a:r>
              <a:rPr lang="en-US" altLang="ko-KR" sz="1200" dirty="0">
                <a:solidFill>
                  <a:srgbClr val="24292F"/>
                </a:solidFill>
                <a:latin typeface="HGGGothicssi_Pro 80g" panose="02020603020101020101" pitchFamily="18" charset="-127"/>
                <a:ea typeface="HGGGothicssi_Pro 80g" panose="02020603020101020101" pitchFamily="18" charset="-127"/>
              </a:rPr>
              <a:t>.</a:t>
            </a:r>
          </a:p>
          <a:p>
            <a:endParaRPr lang="en-US" altLang="ko-KR" sz="1200" dirty="0">
              <a:solidFill>
                <a:srgbClr val="24292F"/>
              </a:solidFill>
              <a:ea typeface="HGGGothicssi_Pro 80g" panose="02020603020101020101" pitchFamily="18" charset="-127"/>
            </a:endParaRPr>
          </a:p>
          <a:p>
            <a:r>
              <a:rPr lang="ko-KR" altLang="en-US" sz="1200" dirty="0">
                <a:solidFill>
                  <a:srgbClr val="24292F"/>
                </a:solidFill>
                <a:ea typeface="HGGGothicssi_Pro 80g" panose="02020603020101020101" pitchFamily="18" charset="-127"/>
              </a:rPr>
              <a:t>감사합니다</a:t>
            </a:r>
            <a:r>
              <a:rPr lang="en-US" altLang="ko-KR" sz="1200" dirty="0">
                <a:solidFill>
                  <a:srgbClr val="24292F"/>
                </a:solidFill>
                <a:ea typeface="HGGGothicssi_Pro 80g" panose="02020603020101020101" pitchFamily="18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FB3311-DD2D-B649-9019-97C72A2DE664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0409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저희가 이 프로젝트를 연구하게 된 연구 배경에 대해서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트랜스포머는 텍스트 분야에서 요약</a:t>
            </a:r>
            <a:r>
              <a:rPr lang="en-US" altLang="ko-KR" dirty="0"/>
              <a:t>,</a:t>
            </a:r>
            <a:r>
              <a:rPr lang="ko-KR" altLang="en-US" dirty="0"/>
              <a:t>분류</a:t>
            </a:r>
            <a:r>
              <a:rPr lang="en-US" altLang="ko-KR" dirty="0"/>
              <a:t> </a:t>
            </a:r>
            <a:r>
              <a:rPr lang="ko-KR" altLang="en-US" dirty="0"/>
              <a:t>등 높은 성능을 보여주고 있으며</a:t>
            </a:r>
            <a:r>
              <a:rPr lang="en-US" altLang="ko-KR" dirty="0"/>
              <a:t>, vision transformer</a:t>
            </a:r>
            <a:r>
              <a:rPr lang="ko-KR" altLang="en-US" dirty="0"/>
              <a:t>의 형태로</a:t>
            </a:r>
            <a:r>
              <a:rPr lang="en-US" altLang="ko-KR" dirty="0"/>
              <a:t> image</a:t>
            </a:r>
            <a:r>
              <a:rPr lang="ko-KR" altLang="en-US" dirty="0"/>
              <a:t> 분류 또한 사용되어 왔습니다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트랜스포머는 이렇게 좋은 성능을 보여주는 기술이기 때문에</a:t>
            </a:r>
            <a:r>
              <a:rPr lang="en-US" altLang="ko-KR" dirty="0"/>
              <a:t>, </a:t>
            </a:r>
            <a:r>
              <a:rPr lang="ko-KR" altLang="en-US" dirty="0"/>
              <a:t>이미지에 특화된 </a:t>
            </a:r>
            <a:r>
              <a:rPr lang="en-US" altLang="ko-KR" dirty="0"/>
              <a:t>vision transformer</a:t>
            </a:r>
            <a:r>
              <a:rPr lang="ko-KR" altLang="en-US" dirty="0"/>
              <a:t>를 텍스트에 넣어도 좋은 성능이 나오는지 궁금하였습니다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그래서 </a:t>
            </a:r>
            <a:r>
              <a:rPr lang="en-US" altLang="ko-KR" dirty="0"/>
              <a:t>vision transformer</a:t>
            </a:r>
            <a:r>
              <a:rPr lang="ko-KR" altLang="en-US" dirty="0"/>
              <a:t>를 </a:t>
            </a:r>
            <a:r>
              <a:rPr lang="en-US" altLang="ko-KR" dirty="0"/>
              <a:t>text task</a:t>
            </a:r>
            <a:r>
              <a:rPr lang="ko-KR" altLang="en-US" dirty="0"/>
              <a:t>에 수행함으로써 </a:t>
            </a:r>
            <a:r>
              <a:rPr lang="en-US" altLang="ko-KR" dirty="0"/>
              <a:t>transformer</a:t>
            </a:r>
            <a:r>
              <a:rPr lang="ko-KR" altLang="en-US" dirty="0"/>
              <a:t>에 새로운 활용방안을 찾아보기 위해 연구를 진행하게 되었습니다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FB3311-DD2D-B649-9019-97C72A2DE664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06417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사용한 </a:t>
            </a:r>
            <a:r>
              <a:rPr lang="en-US" altLang="ko-KR" dirty="0"/>
              <a:t>IMDB </a:t>
            </a:r>
            <a:r>
              <a:rPr lang="ko-KR" altLang="en-US" dirty="0"/>
              <a:t>데이터에 대해서 설명하겠습니다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</a:t>
            </a:r>
            <a:r>
              <a:rPr lang="en-US" altLang="ko-KR" b="0" i="0" dirty="0">
                <a:solidFill>
                  <a:srgbClr val="383A42"/>
                </a:solidFill>
                <a:effectLst/>
                <a:latin typeface="Segoe WPC"/>
              </a:rPr>
              <a:t>50000(5</a:t>
            </a:r>
            <a:r>
              <a:rPr lang="ko-KR" altLang="en-US" b="0" i="0" dirty="0">
                <a:solidFill>
                  <a:srgbClr val="383A42"/>
                </a:solidFill>
                <a:effectLst/>
                <a:latin typeface="Segoe WPC"/>
              </a:rPr>
              <a:t>만</a:t>
            </a:r>
            <a:r>
              <a:rPr lang="en-US" altLang="ko-KR" b="0" i="0" dirty="0">
                <a:solidFill>
                  <a:srgbClr val="383A42"/>
                </a:solidFill>
                <a:effectLst/>
                <a:latin typeface="Segoe WPC"/>
              </a:rPr>
              <a:t>)</a:t>
            </a:r>
            <a:r>
              <a:rPr lang="ko-KR" altLang="en-US" b="0" i="0" dirty="0">
                <a:solidFill>
                  <a:srgbClr val="383A42"/>
                </a:solidFill>
                <a:effectLst/>
                <a:latin typeface="Segoe WPC"/>
              </a:rPr>
              <a:t>개의 데이터를 사용하였습니다</a:t>
            </a:r>
            <a:r>
              <a:rPr lang="en-US" altLang="ko-KR" b="0" i="0" dirty="0">
                <a:solidFill>
                  <a:srgbClr val="383A42"/>
                </a:solidFill>
                <a:effectLst/>
                <a:latin typeface="Segoe WPC"/>
              </a:rPr>
              <a:t>. </a:t>
            </a:r>
          </a:p>
          <a:p>
            <a:endParaRPr lang="en-US" altLang="ko-KR" b="0" i="0" dirty="0">
              <a:solidFill>
                <a:srgbClr val="383A42"/>
              </a:solidFill>
              <a:effectLst/>
              <a:latin typeface="Segoe WPC"/>
            </a:endParaRPr>
          </a:p>
          <a:p>
            <a:r>
              <a:rPr lang="ko-KR" altLang="en-US" b="0" i="0" dirty="0">
                <a:solidFill>
                  <a:srgbClr val="383A42"/>
                </a:solidFill>
                <a:effectLst/>
                <a:latin typeface="Segoe WPC"/>
              </a:rPr>
              <a:t>이 데이터는 크게 </a:t>
            </a:r>
            <a:r>
              <a:rPr lang="en-US" altLang="ko-KR" b="0" i="0" dirty="0">
                <a:solidFill>
                  <a:srgbClr val="383A42"/>
                </a:solidFill>
                <a:effectLst/>
                <a:latin typeface="Segoe WPC"/>
              </a:rPr>
              <a:t>review</a:t>
            </a:r>
            <a:r>
              <a:rPr lang="ko-KR" altLang="en-US" b="0" i="0" dirty="0">
                <a:solidFill>
                  <a:srgbClr val="383A42"/>
                </a:solidFill>
                <a:effectLst/>
                <a:latin typeface="Segoe WPC"/>
              </a:rPr>
              <a:t>데이터와 </a:t>
            </a:r>
            <a:r>
              <a:rPr lang="en-US" altLang="ko-KR" b="0" i="0" dirty="0">
                <a:solidFill>
                  <a:srgbClr val="383A42"/>
                </a:solidFill>
                <a:effectLst/>
                <a:latin typeface="Segoe WPC"/>
              </a:rPr>
              <a:t>review</a:t>
            </a:r>
            <a:r>
              <a:rPr lang="ko-KR" altLang="en-US" b="0" i="0" dirty="0">
                <a:solidFill>
                  <a:srgbClr val="383A42"/>
                </a:solidFill>
                <a:effectLst/>
                <a:latin typeface="Segoe WPC"/>
              </a:rPr>
              <a:t>에 대한 </a:t>
            </a:r>
            <a:r>
              <a:rPr lang="ko-KR" altLang="en-US" b="0" i="0" dirty="0" err="1">
                <a:solidFill>
                  <a:srgbClr val="383A42"/>
                </a:solidFill>
                <a:effectLst/>
                <a:latin typeface="Segoe WPC"/>
              </a:rPr>
              <a:t>긍</a:t>
            </a:r>
            <a:r>
              <a:rPr lang="en-US" altLang="ko-KR" b="0" i="0" dirty="0">
                <a:solidFill>
                  <a:srgbClr val="383A42"/>
                </a:solidFill>
                <a:effectLst/>
                <a:latin typeface="Segoe WPC"/>
              </a:rPr>
              <a:t>/</a:t>
            </a:r>
            <a:r>
              <a:rPr lang="ko-KR" altLang="en-US" b="0" i="0" dirty="0">
                <a:solidFill>
                  <a:srgbClr val="383A42"/>
                </a:solidFill>
                <a:effectLst/>
                <a:latin typeface="Segoe WPC"/>
              </a:rPr>
              <a:t>부정 </a:t>
            </a:r>
            <a:r>
              <a:rPr lang="en-US" altLang="ko-KR" b="0" i="0" dirty="0">
                <a:solidFill>
                  <a:srgbClr val="383A42"/>
                </a:solidFill>
                <a:effectLst/>
                <a:latin typeface="Segoe WPC"/>
              </a:rPr>
              <a:t>sentiment</a:t>
            </a:r>
            <a:r>
              <a:rPr lang="ko-KR" altLang="en-US" b="0" i="0" dirty="0">
                <a:solidFill>
                  <a:srgbClr val="383A42"/>
                </a:solidFill>
                <a:effectLst/>
                <a:latin typeface="Segoe WPC"/>
              </a:rPr>
              <a:t>로 구성되어 있습니다</a:t>
            </a:r>
            <a:r>
              <a:rPr lang="en-US" altLang="ko-KR" b="0" i="0" dirty="0">
                <a:solidFill>
                  <a:srgbClr val="383A42"/>
                </a:solidFill>
                <a:effectLst/>
                <a:latin typeface="Segoe WPC"/>
              </a:rPr>
              <a:t>.</a:t>
            </a:r>
          </a:p>
          <a:p>
            <a:endParaRPr lang="en-US" altLang="ko-KR" b="0" i="0" dirty="0">
              <a:solidFill>
                <a:srgbClr val="383A42"/>
              </a:solidFill>
              <a:effectLst/>
              <a:latin typeface="Segoe WPC"/>
            </a:endParaRPr>
          </a:p>
          <a:p>
            <a:r>
              <a:rPr lang="en-US" altLang="ko-KR" dirty="0"/>
              <a:t>Review</a:t>
            </a:r>
            <a:r>
              <a:rPr lang="ko-KR" altLang="en-US" dirty="0"/>
              <a:t> 데이터를 살펴보니</a:t>
            </a:r>
            <a:r>
              <a:rPr lang="en-US" altLang="ko-KR" dirty="0"/>
              <a:t>,</a:t>
            </a:r>
            <a:r>
              <a:rPr lang="ko-KR" altLang="en-US" dirty="0"/>
              <a:t> 총 단어 개수는 </a:t>
            </a:r>
            <a:r>
              <a:rPr lang="en-US" altLang="ko-KR" dirty="0"/>
              <a:t>8</a:t>
            </a:r>
            <a:r>
              <a:rPr lang="ko-KR" altLang="en-US" dirty="0"/>
              <a:t>만</a:t>
            </a:r>
            <a:r>
              <a:rPr lang="en-US" altLang="ko-KR" dirty="0"/>
              <a:t>5</a:t>
            </a:r>
            <a:r>
              <a:rPr lang="ko-KR" altLang="en-US" dirty="0"/>
              <a:t>천개이며</a:t>
            </a:r>
            <a:r>
              <a:rPr lang="en-US" altLang="ko-KR" dirty="0"/>
              <a:t>, </a:t>
            </a:r>
            <a:r>
              <a:rPr lang="ko-KR" altLang="en-US" dirty="0"/>
              <a:t>단어의 </a:t>
            </a:r>
            <a:r>
              <a:rPr lang="ko-KR" altLang="en-US" dirty="0" err="1"/>
              <a:t>중간값은</a:t>
            </a:r>
            <a:r>
              <a:rPr lang="ko-KR" altLang="en-US" dirty="0"/>
              <a:t> </a:t>
            </a:r>
            <a:r>
              <a:rPr lang="en-US" altLang="ko-KR" dirty="0"/>
              <a:t>87</a:t>
            </a:r>
            <a:r>
              <a:rPr lang="ko-KR" altLang="en-US" dirty="0"/>
              <a:t>이었고</a:t>
            </a:r>
            <a:r>
              <a:rPr lang="en-US" altLang="ko-KR" dirty="0"/>
              <a:t>, </a:t>
            </a:r>
            <a:r>
              <a:rPr lang="ko-KR" altLang="en-US" dirty="0"/>
              <a:t>평균값은 </a:t>
            </a:r>
            <a:r>
              <a:rPr lang="en-US" altLang="ko-KR" dirty="0"/>
              <a:t>108</a:t>
            </a:r>
            <a:r>
              <a:rPr lang="ko-KR" altLang="en-US" dirty="0"/>
              <a:t>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저희는 </a:t>
            </a:r>
            <a:r>
              <a:rPr lang="en-US" altLang="ko-KR" dirty="0"/>
              <a:t>max </a:t>
            </a:r>
            <a:r>
              <a:rPr lang="en-US" altLang="ko-KR" dirty="0" err="1"/>
              <a:t>len</a:t>
            </a:r>
            <a:r>
              <a:rPr lang="ko-KR" altLang="en-US" dirty="0"/>
              <a:t>을 </a:t>
            </a:r>
            <a:r>
              <a:rPr lang="en-US" altLang="ko-KR" dirty="0"/>
              <a:t>100</a:t>
            </a:r>
            <a:r>
              <a:rPr lang="ko-KR" altLang="en-US" dirty="0"/>
              <a:t>으로 지정하였고</a:t>
            </a:r>
            <a:r>
              <a:rPr lang="en-US" altLang="ko-KR" dirty="0"/>
              <a:t>, </a:t>
            </a:r>
            <a:r>
              <a:rPr lang="ko-KR" altLang="en-US" dirty="0"/>
              <a:t>이에 따라 </a:t>
            </a:r>
            <a:r>
              <a:rPr lang="ko-KR" altLang="en-US" dirty="0" err="1"/>
              <a:t>전처리</a:t>
            </a:r>
            <a:r>
              <a:rPr lang="ko-KR" altLang="en-US" dirty="0"/>
              <a:t> 과정에서 </a:t>
            </a:r>
            <a:r>
              <a:rPr lang="en-US" altLang="ko-KR" dirty="0"/>
              <a:t>padding</a:t>
            </a:r>
            <a:r>
              <a:rPr lang="ko-KR" altLang="en-US" dirty="0"/>
              <a:t>을 진행할 때에</a:t>
            </a:r>
            <a:r>
              <a:rPr lang="en-US" altLang="ko-KR" dirty="0"/>
              <a:t>, 100</a:t>
            </a:r>
            <a:r>
              <a:rPr lang="ko-KR" altLang="en-US" dirty="0"/>
              <a:t>으로 동일하게 지정하였습니다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trian</a:t>
            </a:r>
            <a:r>
              <a:rPr lang="ko-KR" altLang="en-US" dirty="0"/>
              <a:t>과 </a:t>
            </a:r>
            <a:r>
              <a:rPr lang="en-US" altLang="ko-KR" dirty="0"/>
              <a:t>test</a:t>
            </a:r>
            <a:r>
              <a:rPr lang="ko-KR" altLang="en-US" dirty="0"/>
              <a:t>데이터도 동일하게 </a:t>
            </a:r>
            <a:r>
              <a:rPr lang="en-US" altLang="ko-KR" dirty="0"/>
              <a:t>7:3</a:t>
            </a:r>
            <a:r>
              <a:rPr lang="ko-KR" altLang="en-US" dirty="0"/>
              <a:t>비율로 나누었으며</a:t>
            </a:r>
            <a:r>
              <a:rPr lang="en-US" altLang="ko-KR" dirty="0"/>
              <a:t>, random state</a:t>
            </a:r>
            <a:r>
              <a:rPr lang="ko-KR" altLang="en-US" dirty="0"/>
              <a:t>도 </a:t>
            </a:r>
            <a:r>
              <a:rPr lang="en-US" altLang="ko-KR" dirty="0"/>
              <a:t>12</a:t>
            </a:r>
            <a:r>
              <a:rPr lang="ko-KR" altLang="en-US" dirty="0"/>
              <a:t>로 똑같이 지정해 주었습니다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FB3311-DD2D-B649-9019-97C72A2DE664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6483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저희가 진행한 </a:t>
            </a:r>
            <a:r>
              <a:rPr lang="ko-KR" altLang="en-US" dirty="0" err="1"/>
              <a:t>전처리</a:t>
            </a:r>
            <a:r>
              <a:rPr lang="ko-KR" altLang="en-US" dirty="0"/>
              <a:t> 과정입니다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불용어를 식별하기 위해 저희가 사용한 것은 </a:t>
            </a:r>
            <a:r>
              <a:rPr lang="en-US" altLang="ko-KR" dirty="0"/>
              <a:t>spacy(</a:t>
            </a:r>
            <a:r>
              <a:rPr lang="ko-KR" altLang="en-US" dirty="0" err="1"/>
              <a:t>스페이시</a:t>
            </a:r>
            <a:r>
              <a:rPr lang="en-US" altLang="ko-KR" dirty="0"/>
              <a:t>)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불용어를 제거 후</a:t>
            </a:r>
            <a:r>
              <a:rPr lang="en-US" altLang="ko-KR" dirty="0"/>
              <a:t>, </a:t>
            </a:r>
            <a:r>
              <a:rPr lang="ko-KR" altLang="en-US" dirty="0"/>
              <a:t>전처리를 진행하였습니다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전처리</a:t>
            </a:r>
            <a:r>
              <a:rPr lang="ko-KR" altLang="en-US" dirty="0"/>
              <a:t> 함수는</a:t>
            </a:r>
            <a:r>
              <a:rPr lang="en-US" altLang="ko-KR" dirty="0"/>
              <a:t>, </a:t>
            </a:r>
            <a:r>
              <a:rPr lang="ko-KR" altLang="en-US" dirty="0"/>
              <a:t>모든 글자를 소문자로 변형 후</a:t>
            </a:r>
            <a:r>
              <a:rPr lang="en-US" altLang="ko-KR" dirty="0"/>
              <a:t>, </a:t>
            </a:r>
            <a:r>
              <a:rPr lang="ko-KR" altLang="en-US" dirty="0" err="1"/>
              <a:t>축약어</a:t>
            </a:r>
            <a:r>
              <a:rPr lang="en-US" altLang="ko-KR" dirty="0"/>
              <a:t>, </a:t>
            </a:r>
            <a:r>
              <a:rPr lang="ko-KR" altLang="en-US" dirty="0"/>
              <a:t>예를 들어 보시는 바와 같이 </a:t>
            </a:r>
            <a:r>
              <a:rPr lang="en-US" altLang="ko-KR" dirty="0"/>
              <a:t>‘s/’ve/’t/’m</a:t>
            </a:r>
            <a:r>
              <a:rPr lang="ko-KR" altLang="en-US" dirty="0"/>
              <a:t>등 으로 표기 되어 있는 것을 </a:t>
            </a:r>
            <a:r>
              <a:rPr lang="en-US" altLang="ko-KR" dirty="0"/>
              <a:t>is have cannot </a:t>
            </a:r>
            <a:r>
              <a:rPr lang="ko-KR" altLang="en-US" dirty="0"/>
              <a:t>등 으로 풀어서 표기를 해주었습니다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다음 표제어 추출을 진행하였습니다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표제어가 추출 된 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x train/</a:t>
            </a:r>
            <a:r>
              <a:rPr lang="en-US" altLang="ko-KR" dirty="0" err="1"/>
              <a:t>x_test</a:t>
            </a:r>
            <a:r>
              <a:rPr lang="en-US" altLang="ko-KR" dirty="0"/>
              <a:t>/</a:t>
            </a:r>
            <a:r>
              <a:rPr lang="en-US" altLang="ko-KR" dirty="0" err="1"/>
              <a:t>y_train</a:t>
            </a:r>
            <a:r>
              <a:rPr lang="ko-KR" altLang="en-US" dirty="0"/>
              <a:t>으로 </a:t>
            </a:r>
            <a:r>
              <a:rPr lang="en-US" altLang="ko-KR" dirty="0"/>
              <a:t>split</a:t>
            </a:r>
            <a:r>
              <a:rPr lang="ko-KR" altLang="en-US" dirty="0"/>
              <a:t>을 진행하였습니다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Tokenizer </a:t>
            </a:r>
            <a:r>
              <a:rPr lang="ko-KR" altLang="en-US" dirty="0"/>
              <a:t>진행을 할 때는 </a:t>
            </a:r>
            <a:r>
              <a:rPr lang="en-US" altLang="ko-KR" dirty="0"/>
              <a:t>max feature</a:t>
            </a:r>
            <a:r>
              <a:rPr lang="ko-KR" altLang="en-US" dirty="0"/>
              <a:t>를 </a:t>
            </a:r>
            <a:r>
              <a:rPr lang="en-US" altLang="ko-KR" dirty="0"/>
              <a:t>9</a:t>
            </a:r>
            <a:r>
              <a:rPr lang="ko-KR" altLang="en-US" dirty="0"/>
              <a:t>천</a:t>
            </a:r>
            <a:r>
              <a:rPr lang="en-US" altLang="ko-KR" dirty="0"/>
              <a:t>, max </a:t>
            </a:r>
            <a:r>
              <a:rPr lang="en-US" altLang="ko-KR" dirty="0" err="1"/>
              <a:t>len</a:t>
            </a:r>
            <a:r>
              <a:rPr lang="ko-KR" altLang="en-US" dirty="0"/>
              <a:t>을 </a:t>
            </a:r>
            <a:r>
              <a:rPr lang="en-US" altLang="ko-KR" dirty="0"/>
              <a:t>100, embedding size</a:t>
            </a:r>
            <a:r>
              <a:rPr lang="ko-KR" altLang="en-US" dirty="0"/>
              <a:t>를 </a:t>
            </a:r>
            <a:r>
              <a:rPr lang="en-US" altLang="ko-KR" dirty="0"/>
              <a:t>300</a:t>
            </a:r>
            <a:r>
              <a:rPr lang="ko-KR" altLang="en-US" dirty="0"/>
              <a:t>으로 지정했습니다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이 조건에 맞추어서 </a:t>
            </a:r>
            <a:r>
              <a:rPr lang="en-US" altLang="ko-KR" dirty="0" err="1"/>
              <a:t>x_train</a:t>
            </a:r>
            <a:r>
              <a:rPr lang="ko-KR" altLang="en-US" dirty="0"/>
              <a:t>과 </a:t>
            </a:r>
            <a:r>
              <a:rPr lang="en-US" altLang="ko-KR" dirty="0" err="1"/>
              <a:t>x_Test</a:t>
            </a:r>
            <a:r>
              <a:rPr lang="ko-KR" altLang="en-US" dirty="0"/>
              <a:t>에 </a:t>
            </a:r>
            <a:r>
              <a:rPr lang="en-US" altLang="ko-KR" dirty="0"/>
              <a:t>padding</a:t>
            </a:r>
            <a:r>
              <a:rPr lang="ko-KR" altLang="en-US" dirty="0"/>
              <a:t>을 진행하였습니다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추후 분석을 위해 </a:t>
            </a:r>
            <a:r>
              <a:rPr lang="en-US" altLang="ko-KR" dirty="0"/>
              <a:t>word</a:t>
            </a:r>
            <a:r>
              <a:rPr lang="ko-KR" altLang="en-US" dirty="0"/>
              <a:t>에 </a:t>
            </a:r>
            <a:r>
              <a:rPr lang="en-US" altLang="ko-KR" dirty="0"/>
              <a:t>index</a:t>
            </a:r>
            <a:r>
              <a:rPr lang="ko-KR" altLang="en-US" dirty="0"/>
              <a:t>를 부여하였고</a:t>
            </a:r>
            <a:r>
              <a:rPr lang="en-US" altLang="ko-KR" dirty="0"/>
              <a:t>, </a:t>
            </a:r>
            <a:r>
              <a:rPr lang="ko-KR" altLang="en-US" dirty="0"/>
              <a:t>성능 확인을 위해 </a:t>
            </a:r>
            <a:r>
              <a:rPr lang="en-US" altLang="ko-KR" dirty="0"/>
              <a:t>train data</a:t>
            </a:r>
            <a:r>
              <a:rPr lang="ko-KR" altLang="en-US" dirty="0"/>
              <a:t>를 </a:t>
            </a:r>
            <a:r>
              <a:rPr lang="en-US" altLang="ko-KR" dirty="0"/>
              <a:t>9:1</a:t>
            </a:r>
            <a:r>
              <a:rPr lang="ko-KR" altLang="en-US" dirty="0"/>
              <a:t>로 </a:t>
            </a:r>
            <a:r>
              <a:rPr lang="en-US" altLang="ko-KR" dirty="0" err="1"/>
              <a:t>trian</a:t>
            </a:r>
            <a:r>
              <a:rPr lang="ko-KR" altLang="en-US" dirty="0"/>
              <a:t>과 </a:t>
            </a:r>
            <a:r>
              <a:rPr lang="en-US" altLang="ko-KR" dirty="0"/>
              <a:t>valid</a:t>
            </a:r>
            <a:r>
              <a:rPr lang="ko-KR" altLang="en-US" dirty="0"/>
              <a:t>로 나눴습니다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</a:t>
            </a:r>
            <a:r>
              <a:rPr lang="en-US" altLang="ko-KR" dirty="0"/>
              <a:t>RNN/LSTM/CNN </a:t>
            </a:r>
            <a:r>
              <a:rPr lang="ko-KR" altLang="en-US" dirty="0"/>
              <a:t>모델에 </a:t>
            </a:r>
            <a:r>
              <a:rPr lang="en-US" altLang="ko-KR" dirty="0"/>
              <a:t>word2vec</a:t>
            </a:r>
            <a:r>
              <a:rPr lang="ko-KR" altLang="en-US" dirty="0"/>
              <a:t>을 적용했습니다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Word2vec</a:t>
            </a:r>
            <a:r>
              <a:rPr lang="ko-KR" altLang="en-US" dirty="0"/>
              <a:t>란 단어 벡터 간 유의미한 유사도를 반영할 수 있도록 단어의 의미를 수치화 하는 작업입니다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</a:t>
            </a:r>
            <a:r>
              <a:rPr lang="ko-KR" altLang="en-US" dirty="0" err="1"/>
              <a:t>젠심을</a:t>
            </a:r>
            <a:r>
              <a:rPr lang="ko-KR" altLang="en-US" dirty="0"/>
              <a:t> 사용하였고</a:t>
            </a:r>
            <a:r>
              <a:rPr lang="en-US" altLang="ko-KR" dirty="0"/>
              <a:t>, </a:t>
            </a:r>
            <a:r>
              <a:rPr lang="ko-KR" altLang="en-US" dirty="0"/>
              <a:t>구글에서 사용되는 구글 뉴스 벡터 </a:t>
            </a:r>
            <a:r>
              <a:rPr lang="ko-KR" altLang="en-US" dirty="0" err="1"/>
              <a:t>네가티브</a:t>
            </a:r>
            <a:r>
              <a:rPr lang="en-US" altLang="ko-KR" dirty="0"/>
              <a:t>300</a:t>
            </a:r>
            <a:r>
              <a:rPr lang="ko-KR" altLang="en-US" dirty="0"/>
              <a:t>을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FB3311-DD2D-B649-9019-97C72A2DE664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08137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다음으론 앞서 말했던 </a:t>
            </a:r>
            <a:r>
              <a:rPr kumimoji="1" lang="ko-KR" altLang="en-US" dirty="0" err="1"/>
              <a:t>전처리</a:t>
            </a:r>
            <a:r>
              <a:rPr kumimoji="1" lang="ko-KR" altLang="en-US" dirty="0"/>
              <a:t> 과정을 거친 데이터를 집어넣을 모델들에 대해서 설명하겠습니다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먼저</a:t>
            </a:r>
            <a:r>
              <a:rPr kumimoji="1" lang="en-US" altLang="ko-KR" dirty="0"/>
              <a:t>, RNN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RNN</a:t>
            </a:r>
            <a:r>
              <a:rPr kumimoji="1" lang="ko-Kore-KR" altLang="en-US" dirty="0"/>
              <a:t>은</a:t>
            </a:r>
            <a:r>
              <a:rPr kumimoji="1" lang="ko-KR" altLang="en-US"/>
              <a:t> 순환신경망으로 문장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음성</a:t>
            </a:r>
            <a:r>
              <a:rPr kumimoji="1" lang="en-US" altLang="ko-KR" dirty="0"/>
              <a:t>,</a:t>
            </a:r>
            <a:r>
              <a:rPr kumimoji="1" lang="ko-KR" altLang="en-US" dirty="0"/>
              <a:t> 동영상과 같은 </a:t>
            </a:r>
            <a:r>
              <a:rPr kumimoji="1" lang="ko-KR" altLang="en-US" dirty="0" err="1"/>
              <a:t>시퀀셜</a:t>
            </a:r>
            <a:r>
              <a:rPr kumimoji="1" lang="ko-KR" altLang="en-US" dirty="0"/>
              <a:t> 데이터 학습에 특화된 인공신경망 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RNN</a:t>
            </a:r>
            <a:r>
              <a:rPr kumimoji="1" lang="ko-KR" altLang="en-US" dirty="0"/>
              <a:t>의 가장 큰 특징은 그림과 같이 은닉층이 순환하는 구조라는 것입니다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RNN</a:t>
            </a:r>
            <a:r>
              <a:rPr kumimoji="1" lang="ko-KR" altLang="en-US" dirty="0"/>
              <a:t>의 은닉층이 이전 시점의 은닉층으로부터 영향을 받게 되므로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신경망 자체도 이전 시점의 영향을 받게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그래서 과거의 기억을 이용하여 학습하게 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FB3311-DD2D-B649-9019-97C72A2DE664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5836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다음은</a:t>
            </a:r>
            <a:r>
              <a:rPr kumimoji="1" lang="ko-KR" altLang="en-US"/>
              <a:t> </a:t>
            </a:r>
            <a:r>
              <a:rPr kumimoji="1" lang="en-US" altLang="ko-KR" dirty="0"/>
              <a:t>RNN</a:t>
            </a:r>
            <a:r>
              <a:rPr kumimoji="1" lang="ko-KR" altLang="en-US" dirty="0"/>
              <a:t>의 학습타입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입력층과 출력층의 개수에 따라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가지의 종류가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이 중 저희는 리뷰가 긍정인지 부정인지 판별하는 감성분석을 진행하였으므로</a:t>
            </a:r>
            <a:r>
              <a:rPr kumimoji="1" lang="en-US" altLang="ko-KR" dirty="0"/>
              <a:t>, </a:t>
            </a:r>
          </a:p>
          <a:p>
            <a:r>
              <a:rPr kumimoji="1" lang="en-US" altLang="ko-KR" dirty="0"/>
              <a:t>Sentiment classification(</a:t>
            </a:r>
            <a:r>
              <a:rPr kumimoji="1" lang="ko-KR" altLang="en-US" dirty="0" err="1"/>
              <a:t>센티멘트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클레스피케이션</a:t>
            </a:r>
            <a:r>
              <a:rPr kumimoji="1" lang="en-US" altLang="ko-KR" dirty="0"/>
              <a:t>)</a:t>
            </a:r>
            <a:r>
              <a:rPr kumimoji="1" lang="ko-KR" altLang="en-US" dirty="0"/>
              <a:t>에 활용되는 </a:t>
            </a:r>
            <a:r>
              <a:rPr kumimoji="1" lang="en-US" altLang="ko-KR" dirty="0"/>
              <a:t>many-to-one</a:t>
            </a:r>
            <a:r>
              <a:rPr kumimoji="1" lang="ko-KR" altLang="en-US" dirty="0"/>
              <a:t>인 타입을 활용할 것입니다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FB3311-DD2D-B649-9019-97C72A2DE664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7912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RNN</a:t>
            </a:r>
            <a:r>
              <a:rPr kumimoji="1" lang="ko-KR" altLang="en-US" dirty="0"/>
              <a:t>의 결과입니다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저희는 </a:t>
            </a:r>
            <a:r>
              <a:rPr kumimoji="1" lang="en-US" altLang="ko-KR" dirty="0"/>
              <a:t>simple RNN</a:t>
            </a:r>
            <a:r>
              <a:rPr kumimoji="1" lang="ko-KR" altLang="en-US" dirty="0"/>
              <a:t>을 사용하였습니다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첫번째 </a:t>
            </a:r>
            <a:r>
              <a:rPr kumimoji="1" lang="en-US" altLang="ko-KR" dirty="0"/>
              <a:t>dense</a:t>
            </a:r>
            <a:r>
              <a:rPr kumimoji="1" lang="ko-KR" altLang="en-US" dirty="0"/>
              <a:t>에서는 활성함수를 </a:t>
            </a:r>
            <a:r>
              <a:rPr kumimoji="1" lang="en-US" altLang="ko-KR" dirty="0" err="1"/>
              <a:t>relu</a:t>
            </a:r>
            <a:r>
              <a:rPr kumimoji="1" lang="ko-KR" altLang="en-US" dirty="0"/>
              <a:t>를 사용하였고</a:t>
            </a:r>
            <a:r>
              <a:rPr kumimoji="1" lang="en-US" altLang="ko-KR" dirty="0"/>
              <a:t>, 2</a:t>
            </a:r>
            <a:r>
              <a:rPr kumimoji="1" lang="ko-KR" altLang="en-US" dirty="0"/>
              <a:t>번째 </a:t>
            </a:r>
            <a:r>
              <a:rPr kumimoji="1" lang="en-US" altLang="ko-KR" dirty="0"/>
              <a:t>dense</a:t>
            </a:r>
            <a:r>
              <a:rPr kumimoji="1" lang="ko-KR" altLang="en-US" dirty="0"/>
              <a:t>에서는 </a:t>
            </a:r>
            <a:r>
              <a:rPr kumimoji="1" lang="en-US" altLang="ko-KR" dirty="0"/>
              <a:t>binary classification</a:t>
            </a:r>
            <a:r>
              <a:rPr kumimoji="1" lang="ko-KR" altLang="en-US" dirty="0"/>
              <a:t>이기 때문에  활성화 함수로 </a:t>
            </a:r>
            <a:r>
              <a:rPr kumimoji="1" lang="en-US" altLang="ko-KR" dirty="0"/>
              <a:t>sigmoid</a:t>
            </a:r>
            <a:r>
              <a:rPr kumimoji="1" lang="ko-KR" altLang="en-US" dirty="0"/>
              <a:t>를 사용하였습니다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Early stopping</a:t>
            </a:r>
            <a:r>
              <a:rPr kumimoji="1" lang="ko-KR" altLang="en-US" dirty="0"/>
              <a:t>을 통해 가장 좋은 결과값을 추출하였고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그래프를 보시면 과적합이 일어나지 않고 학습이 잘 된 것을 볼 수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정확도는 </a:t>
            </a:r>
            <a:r>
              <a:rPr kumimoji="1" lang="en-US" altLang="ko-KR" dirty="0"/>
              <a:t>0.8186</a:t>
            </a:r>
            <a:r>
              <a:rPr kumimoji="1" lang="ko-KR" altLang="en-US" dirty="0"/>
              <a:t>이 나왔습니다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FB3311-DD2D-B649-9019-97C72A2DE664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7293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두번째로 사용한 모델인 </a:t>
            </a:r>
            <a:r>
              <a:rPr kumimoji="1" lang="en-US" altLang="ko-Kore-KR" dirty="0"/>
              <a:t>LSTM</a:t>
            </a:r>
            <a:r>
              <a:rPr kumimoji="1" lang="ko-KR" altLang="en-US" dirty="0"/>
              <a:t>에 대해서 </a:t>
            </a:r>
            <a:r>
              <a:rPr kumimoji="1" lang="ko-KR" altLang="en-US" dirty="0" err="1"/>
              <a:t>설명드리겠습니다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LSTM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RNN</a:t>
            </a:r>
            <a:r>
              <a:rPr kumimoji="1" lang="ko-KR" altLang="en-US" dirty="0"/>
              <a:t>의 장기의존성 문제를 해결한 장단기 메모리 알고리즘입니다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위 그림처럼 출력을 예측할 때 오래 전 과거의 정보가 필요한 경우 </a:t>
            </a:r>
            <a:r>
              <a:rPr kumimoji="1" lang="en-US" altLang="ko-KR" dirty="0"/>
              <a:t>LSTM</a:t>
            </a:r>
            <a:r>
              <a:rPr kumimoji="1" lang="ko-KR" altLang="en-US" dirty="0"/>
              <a:t>을 사용합니다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특히 텍스트 데이터는 본질적으로 순차적입니다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텍스트 조각은 단어로 이루어진 시퀀스로서</a:t>
            </a:r>
            <a:r>
              <a:rPr kumimoji="1" lang="en-US" altLang="ko-KR" dirty="0"/>
              <a:t>, </a:t>
            </a:r>
            <a:r>
              <a:rPr kumimoji="1" lang="ko-KR" altLang="en-US" dirty="0"/>
              <a:t>각 단어 사이에는 종속이 있을 수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따라서 시퀀스 데이터를 분류하는데 </a:t>
            </a:r>
            <a:r>
              <a:rPr kumimoji="1" lang="en-US" altLang="ko-KR" dirty="0"/>
              <a:t>LSTM </a:t>
            </a:r>
            <a:r>
              <a:rPr kumimoji="1" lang="ko-KR" altLang="en-US" dirty="0"/>
              <a:t>신경망이 많이 사용됩니다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FB3311-DD2D-B649-9019-97C72A2DE664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03598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986DEA-8D46-8A09-0AFD-2C54CCF25B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69E7027-E8D5-E041-81FE-17DCF510E4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E1BF3D-B5A2-94EF-F2DD-5DA003E00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C1B20-2B18-4552-A080-126D21E82293}" type="datetimeFigureOut">
              <a:rPr lang="ko-KR" altLang="en-US" smtClean="0"/>
              <a:t>2023-01-07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2C747D-FEC1-AEDF-F82D-08EC328C0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1208AE-94BD-71EC-89BF-2BBDFDE94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F01EC-6F59-4A8A-AE7F-11C27DBE8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888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9BBB80-0018-4D34-A13E-4D4AF1F02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6113CA-D8E1-60D6-EC16-9E69E5991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BAA410-ACB3-09F7-5B9F-1C3FBA735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C1B20-2B18-4552-A080-126D21E82293}" type="datetimeFigureOut">
              <a:rPr lang="ko-KR" altLang="en-US" smtClean="0"/>
              <a:t>2023-01-07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A877FC-24EA-A44A-A2A5-98892900E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9F3359-A5EF-517E-92C8-A488464DB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F01EC-6F59-4A8A-AE7F-11C27DBE8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486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4DC26F4-4194-339A-76A3-BE373ED7CE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21ACD8-F727-318B-96DC-439974A20D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0BB153-5183-13A6-0E3A-E2E5ED9CC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C1B20-2B18-4552-A080-126D21E82293}" type="datetimeFigureOut">
              <a:rPr lang="ko-KR" altLang="en-US" smtClean="0"/>
              <a:t>2023-01-07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C95C0E-B26F-24CB-EE27-9DBE77BC1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7DE9EA-7822-1F34-A7E6-D55FB3D00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F01EC-6F59-4A8A-AE7F-11C27DBE8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484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3C66F-6EB9-50E5-8280-0BA95C6FB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D12167-0351-C25B-A95C-32E93F055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820919-C5F7-B968-F9AC-385D66C69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C1B20-2B18-4552-A080-126D21E82293}" type="datetimeFigureOut">
              <a:rPr lang="ko-KR" altLang="en-US" smtClean="0"/>
              <a:t>2023-01-07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07321A-B9C0-0A78-7054-FFB267F31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F5C942-022D-B4C5-F8B7-C94383443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F01EC-6F59-4A8A-AE7F-11C27DBE8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999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39FEFE-8D11-B0B3-D57F-2FCD55798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78A888-AFBE-EE45-28D6-1F38158ED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E33729-054B-579D-8B50-11B96F3AF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C1B20-2B18-4552-A080-126D21E82293}" type="datetimeFigureOut">
              <a:rPr lang="ko-KR" altLang="en-US" smtClean="0"/>
              <a:t>2023-01-07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BCAE60-CEA7-31FA-4D19-3A895F69D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91507A-45B1-DFF2-8113-E9188BE7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F01EC-6F59-4A8A-AE7F-11C27DBE8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93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A216B6-6C52-6348-5A27-9A040AB75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C4A622-2A6E-B7FE-3C02-80275C5EE5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B3FDD4-F10B-6850-8EBF-375274C550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D95992-7A68-1DE7-80BE-A70516865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C1B20-2B18-4552-A080-126D21E82293}" type="datetimeFigureOut">
              <a:rPr lang="ko-KR" altLang="en-US" smtClean="0"/>
              <a:t>2023-01-07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D08AEC-F8C7-938C-CB0A-D9CC1FAC8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585010-5525-0E97-33F1-B6BDFE0D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F01EC-6F59-4A8A-AE7F-11C27DBE8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759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04E49-D30A-B8E9-3D18-FBA802752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41B0B9-B7F7-7D82-011A-8CC7C10F9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F93CBC-E971-07EE-5C7A-2A919BEDFC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92AA4F-016B-6C50-05D3-2C7323C98A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FEC2209-4962-8113-5D0B-42FF2F412C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0BD917A-752A-0E94-AFC3-2EE081E71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C1B20-2B18-4552-A080-126D21E82293}" type="datetimeFigureOut">
              <a:rPr lang="ko-KR" altLang="en-US" smtClean="0"/>
              <a:t>2023-01-07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28BA50D-C200-5108-AB0E-1B007E5C4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0BBE1E1-067B-2F92-51ED-01EF5144A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F01EC-6F59-4A8A-AE7F-11C27DBE8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97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320AF-311E-2EB2-2E62-DD5BB0BE6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0C51025-3637-F9DC-F595-ECB515D3E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C1B20-2B18-4552-A080-126D21E82293}" type="datetimeFigureOut">
              <a:rPr lang="ko-KR" altLang="en-US" smtClean="0"/>
              <a:t>2023-01-07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898AD2A-E28C-3743-100B-2E217678B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AB895C-6BB9-C2DA-39BD-3B4201F72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F01EC-6F59-4A8A-AE7F-11C27DBE8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323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01EF64-CFE9-BB5E-7EC6-2E2680A9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C1B20-2B18-4552-A080-126D21E82293}" type="datetimeFigureOut">
              <a:rPr lang="ko-KR" altLang="en-US" smtClean="0"/>
              <a:t>2023-01-07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B3E2286-1BF1-EF06-AAB3-095A7BBB8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258873-8488-8FE2-EAA8-751B36BB7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F01EC-6F59-4A8A-AE7F-11C27DBE8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236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A2788E-4913-40BA-AB26-F0B48F0AB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0A34B7-212F-EAD7-501E-CDEFC597A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BE38D6-902A-FB46-6D74-32FBDD01B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7159AF-7D01-AC1A-43B8-5EBAC4586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C1B20-2B18-4552-A080-126D21E82293}" type="datetimeFigureOut">
              <a:rPr lang="ko-KR" altLang="en-US" smtClean="0"/>
              <a:t>2023-01-07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EEF19A-0634-9586-4965-D6A97B2E9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ADB2B6-F44C-A3A7-2318-B2661DBBA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F01EC-6F59-4A8A-AE7F-11C27DBE8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212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C97F25-E0FB-88C1-E6D7-A8B0922E6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B1CCC90-8BD4-E047-EEF6-F6A3F0B56C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161813-43B1-5CEC-9839-F1137155F3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FDCF3F-A6DF-5CA5-E680-6D64A3CC2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C1B20-2B18-4552-A080-126D21E82293}" type="datetimeFigureOut">
              <a:rPr lang="ko-KR" altLang="en-US" smtClean="0"/>
              <a:t>2023-01-07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D5F150-03DF-300F-E58D-8D7841149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3AFC4D-AC56-EBED-91F0-7B24BCEB3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F01EC-6F59-4A8A-AE7F-11C27DBE8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303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1E63291-05D7-CF84-F992-320005B66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E5A562-7AFD-6F6D-8511-FF8453B3D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14F724-3C41-6C68-BFB8-62BEB80184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C1B20-2B18-4552-A080-126D21E82293}" type="datetimeFigureOut">
              <a:rPr lang="ko-KR" altLang="en-US" smtClean="0"/>
              <a:t>2023-01-07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F21F0E-6878-63C6-CC9A-EA4AA1FB2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7308C8-352C-D368-866A-941EA403C3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7F01EC-6F59-4A8A-AE7F-11C27DBE8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884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1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audio" Target="../media/media9.m4a"/><Relationship Id="rId16" Type="http://schemas.openxmlformats.org/officeDocument/2006/relationships/image" Target="../media/image19.png"/><Relationship Id="rId1" Type="http://schemas.microsoft.com/office/2007/relationships/media" Target="../media/media9.m4a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0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5CBEC83E-6FD2-3223-9105-26BBF5561F4A}"/>
              </a:ext>
            </a:extLst>
          </p:cNvPr>
          <p:cNvSpPr txBox="1">
            <a:spLocks/>
          </p:cNvSpPr>
          <p:nvPr/>
        </p:nvSpPr>
        <p:spPr>
          <a:xfrm>
            <a:off x="1524000" y="4227415"/>
            <a:ext cx="9144000" cy="19561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40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디지털애널리틱스</a:t>
            </a:r>
            <a:r>
              <a:rPr lang="ko-KR" altLang="en-US" sz="4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융합학과</a:t>
            </a:r>
            <a:endParaRPr lang="en-US" altLang="ko-KR" sz="4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ko-KR" altLang="en-US" sz="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25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조규원</a:t>
            </a:r>
            <a:r>
              <a:rPr lang="ko-KR" altLang="en-US" sz="25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2022311916</a:t>
            </a:r>
          </a:p>
          <a:p>
            <a:r>
              <a:rPr lang="ko-KR" altLang="en-US" sz="25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성형훈</a:t>
            </a:r>
            <a:r>
              <a:rPr lang="ko-KR" altLang="en-US" sz="25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2022311914</a:t>
            </a:r>
          </a:p>
          <a:p>
            <a:r>
              <a:rPr lang="ko-KR" altLang="en-US" sz="25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김영채</a:t>
            </a:r>
            <a:r>
              <a:rPr lang="ko-KR" altLang="en-US" sz="25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2022311930</a:t>
            </a:r>
            <a:endParaRPr lang="ko-KR" sz="25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7F8AA47-2825-B64D-41CF-F822ACA19D5F}"/>
              </a:ext>
            </a:extLst>
          </p:cNvPr>
          <p:cNvSpPr txBox="1">
            <a:spLocks/>
          </p:cNvSpPr>
          <p:nvPr/>
        </p:nvSpPr>
        <p:spPr>
          <a:xfrm>
            <a:off x="1219996" y="1165336"/>
            <a:ext cx="9752008" cy="24435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500" dirty="0">
                <a:solidFill>
                  <a:srgbClr val="24292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텍스트 분류 목적으로</a:t>
            </a:r>
            <a:br>
              <a:rPr lang="en-US" altLang="ko-KR" sz="5400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</a:br>
            <a:r>
              <a:rPr lang="en-US" altLang="ko-KR" sz="54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Vision Transformer</a:t>
            </a:r>
            <a:br>
              <a:rPr lang="en-US" altLang="ko-KR" sz="5400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</a:br>
            <a:r>
              <a:rPr lang="en-US" altLang="ko-KR" sz="5400" dirty="0" err="1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Swin</a:t>
            </a:r>
            <a:r>
              <a:rPr lang="en-US" altLang="ko-KR" sz="5400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Transformer </a:t>
            </a:r>
            <a:r>
              <a:rPr lang="ko-KR" altLang="en-US" sz="5400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적용해 보기</a:t>
            </a: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4D5662DE-6D58-7D32-07EA-55161F1B55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57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29"/>
    </mc:Choice>
    <mc:Fallback xmlns="">
      <p:transition spd="slow" advTm="15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B6AAD-A62E-4318-F05C-5A08B891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Model 2-1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B45555-5E8D-F5DB-D8FE-B1849B3E1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LSTM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41117E-3394-9170-F5F8-BDA697F60427}"/>
              </a:ext>
            </a:extLst>
          </p:cNvPr>
          <p:cNvSpPr/>
          <p:nvPr/>
        </p:nvSpPr>
        <p:spPr>
          <a:xfrm>
            <a:off x="373224" y="1494755"/>
            <a:ext cx="11355356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3FEDFE-20B4-CF3B-5944-2125309262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851" y="2473007"/>
            <a:ext cx="3909349" cy="26554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FDBAB6-9EBB-4816-5221-1CC6FF299B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661" y="2427288"/>
            <a:ext cx="4031329" cy="34216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5691F6-133D-EA71-CECD-D4BAD0300D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1552" y="2427288"/>
            <a:ext cx="2478737" cy="37449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1D1CD2-90C1-FDCF-6E85-5928B3BE6216}"/>
              </a:ext>
            </a:extLst>
          </p:cNvPr>
          <p:cNvSpPr txBox="1"/>
          <p:nvPr/>
        </p:nvSpPr>
        <p:spPr>
          <a:xfrm>
            <a:off x="8006970" y="5510623"/>
            <a:ext cx="30071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383A4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0.8471999764442444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D0189B1C-DCDF-56BE-C079-790AAB6246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21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20"/>
    </mc:Choice>
    <mc:Fallback xmlns="">
      <p:transition spd="slow" advTm="23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B2688EF-C03C-4AA5-F8DB-595789C90D40}"/>
              </a:ext>
            </a:extLst>
          </p:cNvPr>
          <p:cNvSpPr/>
          <p:nvPr/>
        </p:nvSpPr>
        <p:spPr>
          <a:xfrm>
            <a:off x="3367650" y="5723361"/>
            <a:ext cx="5444870" cy="94954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CEB6AAD-A62E-4318-F05C-5A08B891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BiLSTM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41117E-3394-9170-F5F8-BDA697F60427}"/>
              </a:ext>
            </a:extLst>
          </p:cNvPr>
          <p:cNvSpPr/>
          <p:nvPr/>
        </p:nvSpPr>
        <p:spPr>
          <a:xfrm>
            <a:off x="373224" y="1494755"/>
            <a:ext cx="11355356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4BC711A-0CE8-757E-A63C-76EE239AE144}"/>
              </a:ext>
            </a:extLst>
          </p:cNvPr>
          <p:cNvSpPr txBox="1"/>
          <p:nvPr/>
        </p:nvSpPr>
        <p:spPr>
          <a:xfrm>
            <a:off x="1245295" y="5919232"/>
            <a:ext cx="9701409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5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G꼬딕씨_Pro 60g" panose="02020603020101020101" pitchFamily="18" charset="-127"/>
                <a:ea typeface="HG꼬딕씨_Pro 60g" panose="02020603020101020101" pitchFamily="18" charset="-127"/>
              </a:defRPr>
            </a:lvl1pPr>
          </a:lstStyle>
          <a:p>
            <a:pPr algn="ctr"/>
            <a:r>
              <a:rPr lang="en-US" altLang="ko-KR" sz="16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lang="ko-KR" altLang="en-US" sz="16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마지막 순방향 </a:t>
            </a:r>
            <a:r>
              <a:rPr lang="en-US" altLang="ko-KR" sz="16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LSTM </a:t>
            </a:r>
            <a:r>
              <a:rPr lang="ko-KR" altLang="en-US" sz="16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셀</a:t>
            </a:r>
            <a:r>
              <a:rPr lang="en-US" altLang="ko-KR" sz="16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마지막 역방향 </a:t>
            </a:r>
            <a:r>
              <a:rPr lang="en-US" altLang="ko-KR" sz="16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LSTM </a:t>
            </a:r>
            <a:r>
              <a:rPr lang="ko-KR" altLang="en-US" sz="16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셀</a:t>
            </a:r>
            <a:r>
              <a:rPr lang="en-US" altLang="ko-KR" sz="16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  <a:r>
              <a:rPr lang="ko-KR" altLang="en-US" sz="16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</a:t>
            </a:r>
            <a:endParaRPr lang="en-US" altLang="ko-KR" sz="16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정보를 병합해 예측 값 도출</a:t>
            </a:r>
            <a:r>
              <a:rPr lang="en-US" altLang="ko-KR" sz="16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ko-KR" altLang="en-US" sz="16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E3B8CB3-558B-F713-A2F9-1660407DC8BF}"/>
              </a:ext>
            </a:extLst>
          </p:cNvPr>
          <p:cNvGrpSpPr/>
          <p:nvPr/>
        </p:nvGrpSpPr>
        <p:grpSpPr>
          <a:xfrm>
            <a:off x="3423855" y="2635921"/>
            <a:ext cx="5374677" cy="2758458"/>
            <a:chOff x="1438558" y="2094729"/>
            <a:chExt cx="5374677" cy="2758458"/>
          </a:xfrm>
        </p:grpSpPr>
        <p:sp>
          <p:nvSpPr>
            <p:cNvPr id="49" name="사각형: 둥근 모서리 104">
              <a:extLst>
                <a:ext uri="{FF2B5EF4-FFF2-40B4-BE49-F238E27FC236}">
                  <a16:creationId xmlns:a16="http://schemas.microsoft.com/office/drawing/2014/main" id="{96936082-EB29-B3D9-2A00-C67319FC5418}"/>
                </a:ext>
              </a:extLst>
            </p:cNvPr>
            <p:cNvSpPr/>
            <p:nvPr/>
          </p:nvSpPr>
          <p:spPr>
            <a:xfrm flipV="1">
              <a:off x="4228622" y="4330130"/>
              <a:ext cx="1067849" cy="523057"/>
            </a:xfrm>
            <a:prstGeom prst="roundRect">
              <a:avLst/>
            </a:prstGeom>
            <a:solidFill>
              <a:schemeClr val="bg2">
                <a:lumMod val="50000"/>
                <a:alpha val="4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272B009B-37A3-1B46-759F-D0FE67AD662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784359" y="2935531"/>
              <a:ext cx="0" cy="36000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665CF5F5-735C-FEBD-45BD-08882711AE17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602473" y="2935531"/>
              <a:ext cx="0" cy="36000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399714CB-6683-B1B4-C3F4-EFE1CE8E27B8}"/>
                </a:ext>
              </a:extLst>
            </p:cNvPr>
            <p:cNvCxnSpPr>
              <a:cxnSpLocks/>
            </p:cNvCxnSpPr>
            <p:nvPr/>
          </p:nvCxnSpPr>
          <p:spPr>
            <a:xfrm>
              <a:off x="3389347" y="2531595"/>
              <a:ext cx="0" cy="360000"/>
            </a:xfrm>
            <a:prstGeom prst="straightConnector1">
              <a:avLst/>
            </a:prstGeom>
            <a:ln w="38100">
              <a:solidFill>
                <a:srgbClr val="2229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사각형: 둥근 모서리 54">
              <a:extLst>
                <a:ext uri="{FF2B5EF4-FFF2-40B4-BE49-F238E27FC236}">
                  <a16:creationId xmlns:a16="http://schemas.microsoft.com/office/drawing/2014/main" id="{0599E398-D9E7-7675-9921-59DBF2EDAB21}"/>
                </a:ext>
              </a:extLst>
            </p:cNvPr>
            <p:cNvSpPr/>
            <p:nvPr/>
          </p:nvSpPr>
          <p:spPr>
            <a:xfrm flipH="1">
              <a:off x="3178251" y="2094729"/>
              <a:ext cx="432000" cy="432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9" name="사각형: 둥근 모서리 56">
              <a:extLst>
                <a:ext uri="{FF2B5EF4-FFF2-40B4-BE49-F238E27FC236}">
                  <a16:creationId xmlns:a16="http://schemas.microsoft.com/office/drawing/2014/main" id="{1728FA56-3A2D-EADD-5C33-E9A0D02E2C92}"/>
                </a:ext>
              </a:extLst>
            </p:cNvPr>
            <p:cNvSpPr/>
            <p:nvPr/>
          </p:nvSpPr>
          <p:spPr>
            <a:xfrm flipH="1">
              <a:off x="4009812" y="2094729"/>
              <a:ext cx="432000" cy="432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0" name="사각형: 둥근 모서리 57">
              <a:extLst>
                <a:ext uri="{FF2B5EF4-FFF2-40B4-BE49-F238E27FC236}">
                  <a16:creationId xmlns:a16="http://schemas.microsoft.com/office/drawing/2014/main" id="{4B28932C-C5FC-18EF-8C2E-239B210C87A2}"/>
                </a:ext>
              </a:extLst>
            </p:cNvPr>
            <p:cNvSpPr/>
            <p:nvPr/>
          </p:nvSpPr>
          <p:spPr>
            <a:xfrm flipH="1">
              <a:off x="4845345" y="2108176"/>
              <a:ext cx="432000" cy="432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14DA8A93-1A40-F05F-DC2D-02D85A4F3522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451229" y="2935531"/>
              <a:ext cx="0" cy="36000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사각형: 둥근 모서리 61">
              <a:extLst>
                <a:ext uri="{FF2B5EF4-FFF2-40B4-BE49-F238E27FC236}">
                  <a16:creationId xmlns:a16="http://schemas.microsoft.com/office/drawing/2014/main" id="{84DD7273-B265-80A9-263A-597D2F9312EA}"/>
                </a:ext>
              </a:extLst>
            </p:cNvPr>
            <p:cNvSpPr/>
            <p:nvPr/>
          </p:nvSpPr>
          <p:spPr>
            <a:xfrm flipH="1">
              <a:off x="5720609" y="2108176"/>
              <a:ext cx="432000" cy="432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4B37B5A6-C7EC-1BFD-4B4A-B7BF1E9C1077}"/>
                </a:ext>
              </a:extLst>
            </p:cNvPr>
            <p:cNvCxnSpPr>
              <a:cxnSpLocks/>
            </p:cNvCxnSpPr>
            <p:nvPr/>
          </p:nvCxnSpPr>
          <p:spPr>
            <a:xfrm>
              <a:off x="4226653" y="2531595"/>
              <a:ext cx="0" cy="360000"/>
            </a:xfrm>
            <a:prstGeom prst="straightConnector1">
              <a:avLst/>
            </a:prstGeom>
            <a:ln w="38100">
              <a:solidFill>
                <a:srgbClr val="2229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CBE90D10-0913-632D-34B2-B5E9608E75DE}"/>
                </a:ext>
              </a:extLst>
            </p:cNvPr>
            <p:cNvCxnSpPr>
              <a:cxnSpLocks/>
            </p:cNvCxnSpPr>
            <p:nvPr/>
          </p:nvCxnSpPr>
          <p:spPr>
            <a:xfrm>
              <a:off x="5065752" y="2529802"/>
              <a:ext cx="0" cy="360000"/>
            </a:xfrm>
            <a:prstGeom prst="straightConnector1">
              <a:avLst/>
            </a:prstGeom>
            <a:ln w="38100">
              <a:solidFill>
                <a:srgbClr val="2229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08FD747C-F924-73C5-1C6B-C244464DEBA2}"/>
                </a:ext>
              </a:extLst>
            </p:cNvPr>
            <p:cNvCxnSpPr>
              <a:cxnSpLocks/>
            </p:cNvCxnSpPr>
            <p:nvPr/>
          </p:nvCxnSpPr>
          <p:spPr>
            <a:xfrm>
              <a:off x="5928424" y="2529802"/>
              <a:ext cx="0" cy="360000"/>
            </a:xfrm>
            <a:prstGeom prst="straightConnector1">
              <a:avLst/>
            </a:prstGeom>
            <a:ln w="38100">
              <a:solidFill>
                <a:srgbClr val="2229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6816E7AE-BBD3-EB97-5605-2B8D60CC25CD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4049665" y="3486855"/>
              <a:ext cx="0" cy="360000"/>
            </a:xfrm>
            <a:prstGeom prst="straightConnector1">
              <a:avLst/>
            </a:prstGeom>
            <a:ln w="38100">
              <a:solidFill>
                <a:srgbClr val="FF75A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사각형: 둥근 모서리 67">
              <a:extLst>
                <a:ext uri="{FF2B5EF4-FFF2-40B4-BE49-F238E27FC236}">
                  <a16:creationId xmlns:a16="http://schemas.microsoft.com/office/drawing/2014/main" id="{2DB4B728-FF22-59A1-94C1-BF72A0B776F4}"/>
                </a:ext>
              </a:extLst>
            </p:cNvPr>
            <p:cNvSpPr/>
            <p:nvPr/>
          </p:nvSpPr>
          <p:spPr>
            <a:xfrm flipH="1" flipV="1">
              <a:off x="3399930" y="3446656"/>
              <a:ext cx="432000" cy="432000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D65EEB7B-882E-4767-1244-C6620B41BEAB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4908118" y="3486855"/>
              <a:ext cx="0" cy="360000"/>
            </a:xfrm>
            <a:prstGeom prst="straightConnector1">
              <a:avLst/>
            </a:prstGeom>
            <a:ln w="38100">
              <a:solidFill>
                <a:srgbClr val="FF75A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사각형: 둥근 모서리 69">
              <a:extLst>
                <a:ext uri="{FF2B5EF4-FFF2-40B4-BE49-F238E27FC236}">
                  <a16:creationId xmlns:a16="http://schemas.microsoft.com/office/drawing/2014/main" id="{AF419AF1-2870-F046-DC33-64341DF8A221}"/>
                </a:ext>
              </a:extLst>
            </p:cNvPr>
            <p:cNvSpPr/>
            <p:nvPr/>
          </p:nvSpPr>
          <p:spPr>
            <a:xfrm flipH="1" flipV="1">
              <a:off x="4244938" y="3446656"/>
              <a:ext cx="432000" cy="432000"/>
            </a:xfrm>
            <a:prstGeom prst="roundRect">
              <a:avLst/>
            </a:prstGeom>
            <a:solidFill>
              <a:srgbClr val="FF75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0" name="사각형: 둥근 모서리 70">
              <a:extLst>
                <a:ext uri="{FF2B5EF4-FFF2-40B4-BE49-F238E27FC236}">
                  <a16:creationId xmlns:a16="http://schemas.microsoft.com/office/drawing/2014/main" id="{CDA0EA8A-AFC2-DAFE-CF1B-F93326800CF3}"/>
                </a:ext>
              </a:extLst>
            </p:cNvPr>
            <p:cNvSpPr/>
            <p:nvPr/>
          </p:nvSpPr>
          <p:spPr>
            <a:xfrm flipH="1" flipV="1">
              <a:off x="5080471" y="3446656"/>
              <a:ext cx="432000" cy="432000"/>
            </a:xfrm>
            <a:prstGeom prst="roundRect">
              <a:avLst/>
            </a:prstGeom>
            <a:solidFill>
              <a:srgbClr val="FDC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28CC40F0-F64E-881C-EE50-5A08D02AD6AD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5743427" y="3486855"/>
              <a:ext cx="0" cy="360000"/>
            </a:xfrm>
            <a:prstGeom prst="straightConnector1">
              <a:avLst/>
            </a:prstGeom>
            <a:ln w="38100">
              <a:solidFill>
                <a:srgbClr val="FF75A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BEFE791-1D9A-C44E-20B5-FF0C8F2B5B8C}"/>
                </a:ext>
              </a:extLst>
            </p:cNvPr>
            <p:cNvSpPr/>
            <p:nvPr/>
          </p:nvSpPr>
          <p:spPr>
            <a:xfrm>
              <a:off x="2289088" y="2921407"/>
              <a:ext cx="9000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7D9FD5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순방향</a:t>
              </a:r>
              <a:endPara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7D9FD5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DCC8ACA-1DF6-1499-F50C-86BCBB0624C2}"/>
                </a:ext>
              </a:extLst>
            </p:cNvPr>
            <p:cNvSpPr/>
            <p:nvPr/>
          </p:nvSpPr>
          <p:spPr>
            <a:xfrm>
              <a:off x="2278063" y="3471036"/>
              <a:ext cx="9000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solidFill>
                    <a:srgbClr val="FF75AD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역</a:t>
              </a: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FF75AD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방향</a:t>
              </a:r>
              <a:endPara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FF75AD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B2A90083-2FB5-6F68-19B1-64E6D7D7C6DD}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>
              <a:off x="3615930" y="3878656"/>
              <a:ext cx="1174900" cy="434471"/>
            </a:xfrm>
            <a:prstGeom prst="straightConnector1">
              <a:avLst/>
            </a:prstGeom>
            <a:ln w="38100">
              <a:solidFill>
                <a:srgbClr val="FF75A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21A0820-F802-AF57-3DAD-9D2231BE9A25}"/>
                </a:ext>
              </a:extLst>
            </p:cNvPr>
            <p:cNvSpPr/>
            <p:nvPr/>
          </p:nvSpPr>
          <p:spPr>
            <a:xfrm>
              <a:off x="1438558" y="2235247"/>
              <a:ext cx="90185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입력층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5ECABE7-2798-E701-86DB-9B4D97BEBC2C}"/>
                </a:ext>
              </a:extLst>
            </p:cNvPr>
            <p:cNvSpPr/>
            <p:nvPr/>
          </p:nvSpPr>
          <p:spPr>
            <a:xfrm>
              <a:off x="1471787" y="4368313"/>
              <a:ext cx="9000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ysClr val="windowText" lastClr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출력층</a:t>
              </a:r>
              <a:endParaRPr lang="en-US" altLang="ko-KR" sz="1600" dirty="0">
                <a:solidFill>
                  <a:sysClr val="windowText" lastClr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C571E755-E5E3-C410-6C14-3E8ADF07C2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0830" y="3340033"/>
              <a:ext cx="1155568" cy="973094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87">
              <a:extLst>
                <a:ext uri="{FF2B5EF4-FFF2-40B4-BE49-F238E27FC236}">
                  <a16:creationId xmlns:a16="http://schemas.microsoft.com/office/drawing/2014/main" id="{FB4E9BAB-6171-311E-9872-48B25245E9C0}"/>
                </a:ext>
              </a:extLst>
            </p:cNvPr>
            <p:cNvCxnSpPr/>
            <p:nvPr/>
          </p:nvCxnSpPr>
          <p:spPr>
            <a:xfrm>
              <a:off x="1485235" y="2799936"/>
              <a:ext cx="5328000" cy="0"/>
            </a:xfrm>
            <a:prstGeom prst="line">
              <a:avLst/>
            </a:prstGeom>
            <a:ln w="12700">
              <a:solidFill>
                <a:srgbClr val="222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88">
              <a:extLst>
                <a:ext uri="{FF2B5EF4-FFF2-40B4-BE49-F238E27FC236}">
                  <a16:creationId xmlns:a16="http://schemas.microsoft.com/office/drawing/2014/main" id="{73426E75-0FCF-1A9B-48F7-AD54AFA1381A}"/>
                </a:ext>
              </a:extLst>
            </p:cNvPr>
            <p:cNvCxnSpPr/>
            <p:nvPr/>
          </p:nvCxnSpPr>
          <p:spPr>
            <a:xfrm>
              <a:off x="1471787" y="4157238"/>
              <a:ext cx="5328000" cy="0"/>
            </a:xfrm>
            <a:prstGeom prst="line">
              <a:avLst/>
            </a:prstGeom>
            <a:ln w="12700">
              <a:solidFill>
                <a:srgbClr val="2229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A85607F-04ED-2B4E-6AAF-03F7B36422AD}"/>
                </a:ext>
              </a:extLst>
            </p:cNvPr>
            <p:cNvSpPr/>
            <p:nvPr/>
          </p:nvSpPr>
          <p:spPr>
            <a:xfrm>
              <a:off x="1439484" y="3224155"/>
              <a:ext cx="900000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ysClr val="windowText" lastClr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은닉층</a:t>
              </a:r>
              <a:endParaRPr lang="en-US" altLang="ko-KR" sz="1600" dirty="0">
                <a:solidFill>
                  <a:sysClr val="windowText" lastClr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3" name="사각형: 둥근 모서리 94">
              <a:extLst>
                <a:ext uri="{FF2B5EF4-FFF2-40B4-BE49-F238E27FC236}">
                  <a16:creationId xmlns:a16="http://schemas.microsoft.com/office/drawing/2014/main" id="{3AB25D56-27BC-1213-B9C0-8400273D0EB0}"/>
                </a:ext>
              </a:extLst>
            </p:cNvPr>
            <p:cNvSpPr/>
            <p:nvPr/>
          </p:nvSpPr>
          <p:spPr>
            <a:xfrm flipV="1">
              <a:off x="3178322" y="2891030"/>
              <a:ext cx="432000" cy="4320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4" name="사각형: 둥근 모서리 95">
              <a:extLst>
                <a:ext uri="{FF2B5EF4-FFF2-40B4-BE49-F238E27FC236}">
                  <a16:creationId xmlns:a16="http://schemas.microsoft.com/office/drawing/2014/main" id="{9770D575-EB74-A3ED-B7CC-B19778A0AFBA}"/>
                </a:ext>
              </a:extLst>
            </p:cNvPr>
            <p:cNvSpPr/>
            <p:nvPr/>
          </p:nvSpPr>
          <p:spPr>
            <a:xfrm flipV="1">
              <a:off x="4009883" y="2891030"/>
              <a:ext cx="432000" cy="432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5" name="사각형: 둥근 모서리 96">
              <a:extLst>
                <a:ext uri="{FF2B5EF4-FFF2-40B4-BE49-F238E27FC236}">
                  <a16:creationId xmlns:a16="http://schemas.microsoft.com/office/drawing/2014/main" id="{32FFA6BB-AFDE-7F1E-8E79-F89C19804E63}"/>
                </a:ext>
              </a:extLst>
            </p:cNvPr>
            <p:cNvSpPr/>
            <p:nvPr/>
          </p:nvSpPr>
          <p:spPr>
            <a:xfrm flipV="1">
              <a:off x="4845416" y="2891030"/>
              <a:ext cx="432000" cy="4320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6" name="사각형: 둥근 모서리 97">
              <a:extLst>
                <a:ext uri="{FF2B5EF4-FFF2-40B4-BE49-F238E27FC236}">
                  <a16:creationId xmlns:a16="http://schemas.microsoft.com/office/drawing/2014/main" id="{EED0645D-1961-60CB-F229-958F3A81B9C7}"/>
                </a:ext>
              </a:extLst>
            </p:cNvPr>
            <p:cNvSpPr/>
            <p:nvPr/>
          </p:nvSpPr>
          <p:spPr>
            <a:xfrm flipV="1">
              <a:off x="5720680" y="2891030"/>
              <a:ext cx="432000" cy="432000"/>
            </a:xfrm>
            <a:prstGeom prst="roundRect">
              <a:avLst/>
            </a:prstGeom>
            <a:solidFill>
              <a:srgbClr val="FCE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8" name="사각형: 둥근 모서리 103">
              <a:extLst>
                <a:ext uri="{FF2B5EF4-FFF2-40B4-BE49-F238E27FC236}">
                  <a16:creationId xmlns:a16="http://schemas.microsoft.com/office/drawing/2014/main" id="{E41B6EF1-9380-10E8-579A-A1F5DB8BA2A3}"/>
                </a:ext>
              </a:extLst>
            </p:cNvPr>
            <p:cNvSpPr/>
            <p:nvPr/>
          </p:nvSpPr>
          <p:spPr>
            <a:xfrm flipH="1" flipV="1">
              <a:off x="4309342" y="4369039"/>
              <a:ext cx="432000" cy="432000"/>
            </a:xfrm>
            <a:prstGeom prst="round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54" name="사각형: 둥근 모서리 72">
              <a:extLst>
                <a:ext uri="{FF2B5EF4-FFF2-40B4-BE49-F238E27FC236}">
                  <a16:creationId xmlns:a16="http://schemas.microsoft.com/office/drawing/2014/main" id="{63546710-316C-ECE0-CBB6-AAFCB6753A35}"/>
                </a:ext>
              </a:extLst>
            </p:cNvPr>
            <p:cNvSpPr/>
            <p:nvPr/>
          </p:nvSpPr>
          <p:spPr>
            <a:xfrm flipH="1" flipV="1">
              <a:off x="5931784" y="3419102"/>
              <a:ext cx="432000" cy="432000"/>
            </a:xfrm>
            <a:prstGeom prst="roundRect">
              <a:avLst/>
            </a:prstGeom>
            <a:solidFill>
              <a:srgbClr val="FCE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55" name="사각형: 둥근 모서리 72">
              <a:extLst>
                <a:ext uri="{FF2B5EF4-FFF2-40B4-BE49-F238E27FC236}">
                  <a16:creationId xmlns:a16="http://schemas.microsoft.com/office/drawing/2014/main" id="{EAB6B08C-564B-0791-C471-8D1727536603}"/>
                </a:ext>
              </a:extLst>
            </p:cNvPr>
            <p:cNvSpPr/>
            <p:nvPr/>
          </p:nvSpPr>
          <p:spPr>
            <a:xfrm flipH="1" flipV="1">
              <a:off x="4790285" y="4367456"/>
              <a:ext cx="432000" cy="432000"/>
            </a:xfrm>
            <a:prstGeom prst="roundRect">
              <a:avLst/>
            </a:prstGeom>
            <a:solidFill>
              <a:srgbClr val="FCE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37152CA-114F-0D2A-F579-4D49560FB8D9}"/>
              </a:ext>
            </a:extLst>
          </p:cNvPr>
          <p:cNvSpPr/>
          <p:nvPr/>
        </p:nvSpPr>
        <p:spPr>
          <a:xfrm>
            <a:off x="1360404" y="1812678"/>
            <a:ext cx="97014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양방향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LSTM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이라 불리며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LSTM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은닉층에 순방향과 역방향의 결과를 함께 이용하는 알고리즘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A62D06E9-3040-DA96-9872-A51F519CDC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27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22"/>
    </mc:Choice>
    <mc:Fallback xmlns="">
      <p:transition spd="slow" advTm="382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B6AAD-A62E-4318-F05C-5A08B891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Model 2-2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B45555-5E8D-F5DB-D8FE-B1849B3E1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BiLSTM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41117E-3394-9170-F5F8-BDA697F60427}"/>
              </a:ext>
            </a:extLst>
          </p:cNvPr>
          <p:cNvSpPr/>
          <p:nvPr/>
        </p:nvSpPr>
        <p:spPr>
          <a:xfrm>
            <a:off x="373224" y="1494755"/>
            <a:ext cx="11355356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0220B4-1AE5-22AE-358E-2C0269550B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100" y="2411063"/>
            <a:ext cx="4054191" cy="327688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BA4E16A-EBEC-4DE5-7348-A1A0F8146F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1718" y="2411063"/>
            <a:ext cx="2706178" cy="337330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705A14E-9BF7-97E2-F1E2-30ADE36A21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550" y="2411063"/>
            <a:ext cx="3848471" cy="258158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2A46FB0-4FC9-4713-2E9D-297782FF7E4C}"/>
              </a:ext>
            </a:extLst>
          </p:cNvPr>
          <p:cNvSpPr txBox="1"/>
          <p:nvPr/>
        </p:nvSpPr>
        <p:spPr>
          <a:xfrm>
            <a:off x="8197041" y="5449519"/>
            <a:ext cx="30334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383A4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0.875333309173584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52B4052A-BDED-692C-8667-24A249C461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77"/>
    </mc:Choice>
    <mc:Fallback xmlns="">
      <p:transition spd="slow" advTm="166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" name="직선 연결선[R] 134">
            <a:extLst>
              <a:ext uri="{FF2B5EF4-FFF2-40B4-BE49-F238E27FC236}">
                <a16:creationId xmlns:a16="http://schemas.microsoft.com/office/drawing/2014/main" id="{A8959D27-D477-82F8-F963-D5B0D821724B}"/>
              </a:ext>
            </a:extLst>
          </p:cNvPr>
          <p:cNvCxnSpPr>
            <a:cxnSpLocks/>
          </p:cNvCxnSpPr>
          <p:nvPr/>
        </p:nvCxnSpPr>
        <p:spPr>
          <a:xfrm flipV="1">
            <a:off x="6364816" y="3460826"/>
            <a:ext cx="1847782" cy="1574763"/>
          </a:xfrm>
          <a:prstGeom prst="line">
            <a:avLst/>
          </a:prstGeom>
          <a:ln w="1905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FCEB6AAD-A62E-4318-F05C-5A08B891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CNN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41117E-3394-9170-F5F8-BDA697F60427}"/>
              </a:ext>
            </a:extLst>
          </p:cNvPr>
          <p:cNvSpPr/>
          <p:nvPr/>
        </p:nvSpPr>
        <p:spPr>
          <a:xfrm>
            <a:off x="373224" y="1494755"/>
            <a:ext cx="11355356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827D559F-643A-0293-90F6-5C4DB3F4E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098624"/>
              </p:ext>
            </p:extLst>
          </p:nvPr>
        </p:nvGraphicFramePr>
        <p:xfrm>
          <a:off x="2548838" y="2217172"/>
          <a:ext cx="2259103" cy="293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729">
                  <a:extLst>
                    <a:ext uri="{9D8B030D-6E8A-4147-A177-3AD203B41FA5}">
                      <a16:colId xmlns:a16="http://schemas.microsoft.com/office/drawing/2014/main" val="3552896003"/>
                    </a:ext>
                  </a:extLst>
                </a:gridCol>
                <a:gridCol w="322729">
                  <a:extLst>
                    <a:ext uri="{9D8B030D-6E8A-4147-A177-3AD203B41FA5}">
                      <a16:colId xmlns:a16="http://schemas.microsoft.com/office/drawing/2014/main" val="2045628737"/>
                    </a:ext>
                  </a:extLst>
                </a:gridCol>
                <a:gridCol w="322729">
                  <a:extLst>
                    <a:ext uri="{9D8B030D-6E8A-4147-A177-3AD203B41FA5}">
                      <a16:colId xmlns:a16="http://schemas.microsoft.com/office/drawing/2014/main" val="2501789366"/>
                    </a:ext>
                  </a:extLst>
                </a:gridCol>
                <a:gridCol w="322729">
                  <a:extLst>
                    <a:ext uri="{9D8B030D-6E8A-4147-A177-3AD203B41FA5}">
                      <a16:colId xmlns:a16="http://schemas.microsoft.com/office/drawing/2014/main" val="1284294608"/>
                    </a:ext>
                  </a:extLst>
                </a:gridCol>
                <a:gridCol w="322729">
                  <a:extLst>
                    <a:ext uri="{9D8B030D-6E8A-4147-A177-3AD203B41FA5}">
                      <a16:colId xmlns:a16="http://schemas.microsoft.com/office/drawing/2014/main" val="1292389344"/>
                    </a:ext>
                  </a:extLst>
                </a:gridCol>
                <a:gridCol w="322729">
                  <a:extLst>
                    <a:ext uri="{9D8B030D-6E8A-4147-A177-3AD203B41FA5}">
                      <a16:colId xmlns:a16="http://schemas.microsoft.com/office/drawing/2014/main" val="4104220025"/>
                    </a:ext>
                  </a:extLst>
                </a:gridCol>
                <a:gridCol w="322729">
                  <a:extLst>
                    <a:ext uri="{9D8B030D-6E8A-4147-A177-3AD203B41FA5}">
                      <a16:colId xmlns:a16="http://schemas.microsoft.com/office/drawing/2014/main" val="2760645915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060989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15155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067793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76898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21523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473409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33156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190249"/>
                  </a:ext>
                </a:extLst>
              </a:tr>
            </a:tbl>
          </a:graphicData>
        </a:graphic>
      </p:graphicFrame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7B10644-3587-FB61-9F59-5BE8B919A36B}"/>
              </a:ext>
            </a:extLst>
          </p:cNvPr>
          <p:cNvSpPr/>
          <p:nvPr/>
        </p:nvSpPr>
        <p:spPr>
          <a:xfrm>
            <a:off x="2552890" y="3683514"/>
            <a:ext cx="2259103" cy="7421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85" name="표 5">
            <a:extLst>
              <a:ext uri="{FF2B5EF4-FFF2-40B4-BE49-F238E27FC236}">
                <a16:creationId xmlns:a16="http://schemas.microsoft.com/office/drawing/2014/main" id="{06073822-6C28-68C1-9CD6-0DAFD938E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87722"/>
              </p:ext>
            </p:extLst>
          </p:nvPr>
        </p:nvGraphicFramePr>
        <p:xfrm>
          <a:off x="2324720" y="2420880"/>
          <a:ext cx="2259103" cy="293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729">
                  <a:extLst>
                    <a:ext uri="{9D8B030D-6E8A-4147-A177-3AD203B41FA5}">
                      <a16:colId xmlns:a16="http://schemas.microsoft.com/office/drawing/2014/main" val="3552896003"/>
                    </a:ext>
                  </a:extLst>
                </a:gridCol>
                <a:gridCol w="322729">
                  <a:extLst>
                    <a:ext uri="{9D8B030D-6E8A-4147-A177-3AD203B41FA5}">
                      <a16:colId xmlns:a16="http://schemas.microsoft.com/office/drawing/2014/main" val="2045628737"/>
                    </a:ext>
                  </a:extLst>
                </a:gridCol>
                <a:gridCol w="322729">
                  <a:extLst>
                    <a:ext uri="{9D8B030D-6E8A-4147-A177-3AD203B41FA5}">
                      <a16:colId xmlns:a16="http://schemas.microsoft.com/office/drawing/2014/main" val="2501789366"/>
                    </a:ext>
                  </a:extLst>
                </a:gridCol>
                <a:gridCol w="322729">
                  <a:extLst>
                    <a:ext uri="{9D8B030D-6E8A-4147-A177-3AD203B41FA5}">
                      <a16:colId xmlns:a16="http://schemas.microsoft.com/office/drawing/2014/main" val="1284294608"/>
                    </a:ext>
                  </a:extLst>
                </a:gridCol>
                <a:gridCol w="322729">
                  <a:extLst>
                    <a:ext uri="{9D8B030D-6E8A-4147-A177-3AD203B41FA5}">
                      <a16:colId xmlns:a16="http://schemas.microsoft.com/office/drawing/2014/main" val="1292389344"/>
                    </a:ext>
                  </a:extLst>
                </a:gridCol>
                <a:gridCol w="322729">
                  <a:extLst>
                    <a:ext uri="{9D8B030D-6E8A-4147-A177-3AD203B41FA5}">
                      <a16:colId xmlns:a16="http://schemas.microsoft.com/office/drawing/2014/main" val="4104220025"/>
                    </a:ext>
                  </a:extLst>
                </a:gridCol>
                <a:gridCol w="322729">
                  <a:extLst>
                    <a:ext uri="{9D8B030D-6E8A-4147-A177-3AD203B41FA5}">
                      <a16:colId xmlns:a16="http://schemas.microsoft.com/office/drawing/2014/main" val="2760645915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060989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15155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067793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76898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21523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473409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33156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19024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9050B8B2-B919-3356-69F3-844B7CD26FA8}"/>
              </a:ext>
            </a:extLst>
          </p:cNvPr>
          <p:cNvSpPr/>
          <p:nvPr/>
        </p:nvSpPr>
        <p:spPr>
          <a:xfrm>
            <a:off x="2324720" y="2428420"/>
            <a:ext cx="2259103" cy="7421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AE443C5-6525-4603-8174-6ED56743B03E}"/>
              </a:ext>
            </a:extLst>
          </p:cNvPr>
          <p:cNvSpPr/>
          <p:nvPr/>
        </p:nvSpPr>
        <p:spPr>
          <a:xfrm>
            <a:off x="2324719" y="4629744"/>
            <a:ext cx="2259103" cy="7421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86F5937-39E8-9153-5B12-2FD72744CBB0}"/>
              </a:ext>
            </a:extLst>
          </p:cNvPr>
          <p:cNvSpPr/>
          <p:nvPr/>
        </p:nvSpPr>
        <p:spPr>
          <a:xfrm>
            <a:off x="2324719" y="3166648"/>
            <a:ext cx="2259103" cy="1101002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87" name="표 87">
            <a:extLst>
              <a:ext uri="{FF2B5EF4-FFF2-40B4-BE49-F238E27FC236}">
                <a16:creationId xmlns:a16="http://schemas.microsoft.com/office/drawing/2014/main" id="{4B331C8A-AF0E-A35F-9FF4-515AAC2072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106023"/>
              </p:ext>
            </p:extLst>
          </p:nvPr>
        </p:nvGraphicFramePr>
        <p:xfrm>
          <a:off x="6028639" y="2079486"/>
          <a:ext cx="324000" cy="293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">
                  <a:extLst>
                    <a:ext uri="{9D8B030D-6E8A-4147-A177-3AD203B41FA5}">
                      <a16:colId xmlns:a16="http://schemas.microsoft.com/office/drawing/2014/main" val="93727128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7473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89829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11596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749169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893767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603534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592976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426030"/>
                  </a:ext>
                </a:extLst>
              </a:tr>
            </a:tbl>
          </a:graphicData>
        </a:graphic>
      </p:graphicFrame>
      <p:sp>
        <p:nvSpPr>
          <p:cNvPr id="94" name="직사각형 93">
            <a:extLst>
              <a:ext uri="{FF2B5EF4-FFF2-40B4-BE49-F238E27FC236}">
                <a16:creationId xmlns:a16="http://schemas.microsoft.com/office/drawing/2014/main" id="{CCAF6DE6-362A-5F48-3B40-A934A0FAB7F8}"/>
              </a:ext>
            </a:extLst>
          </p:cNvPr>
          <p:cNvSpPr/>
          <p:nvPr/>
        </p:nvSpPr>
        <p:spPr>
          <a:xfrm>
            <a:off x="6045282" y="3545698"/>
            <a:ext cx="263820" cy="360580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88" name="표 87">
            <a:extLst>
              <a:ext uri="{FF2B5EF4-FFF2-40B4-BE49-F238E27FC236}">
                <a16:creationId xmlns:a16="http://schemas.microsoft.com/office/drawing/2014/main" id="{ECEFF039-EB6E-ECA9-3477-EC0B237A22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182763"/>
              </p:ext>
            </p:extLst>
          </p:nvPr>
        </p:nvGraphicFramePr>
        <p:xfrm>
          <a:off x="6252757" y="2357817"/>
          <a:ext cx="324000" cy="293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">
                  <a:extLst>
                    <a:ext uri="{9D8B030D-6E8A-4147-A177-3AD203B41FA5}">
                      <a16:colId xmlns:a16="http://schemas.microsoft.com/office/drawing/2014/main" val="93727128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7473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89829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11596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749169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893767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603534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592976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426030"/>
                  </a:ext>
                </a:extLst>
              </a:tr>
            </a:tbl>
          </a:graphicData>
        </a:graphic>
      </p:graphicFrame>
      <p:graphicFrame>
        <p:nvGraphicFramePr>
          <p:cNvPr id="89" name="표 87">
            <a:extLst>
              <a:ext uri="{FF2B5EF4-FFF2-40B4-BE49-F238E27FC236}">
                <a16:creationId xmlns:a16="http://schemas.microsoft.com/office/drawing/2014/main" id="{4D35F593-BC96-1A4F-75FA-332FBD1D7C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604171"/>
              </p:ext>
            </p:extLst>
          </p:nvPr>
        </p:nvGraphicFramePr>
        <p:xfrm>
          <a:off x="6476875" y="2576184"/>
          <a:ext cx="324000" cy="293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">
                  <a:extLst>
                    <a:ext uri="{9D8B030D-6E8A-4147-A177-3AD203B41FA5}">
                      <a16:colId xmlns:a16="http://schemas.microsoft.com/office/drawing/2014/main" val="93727128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7473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89829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11596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749169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893767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603534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592976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426030"/>
                  </a:ext>
                </a:extLst>
              </a:tr>
            </a:tbl>
          </a:graphicData>
        </a:graphic>
      </p:graphicFrame>
      <p:graphicFrame>
        <p:nvGraphicFramePr>
          <p:cNvPr id="90" name="표 87">
            <a:extLst>
              <a:ext uri="{FF2B5EF4-FFF2-40B4-BE49-F238E27FC236}">
                <a16:creationId xmlns:a16="http://schemas.microsoft.com/office/drawing/2014/main" id="{A2EAE75D-74F8-787E-8738-046717AFE7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659830"/>
              </p:ext>
            </p:extLst>
          </p:nvPr>
        </p:nvGraphicFramePr>
        <p:xfrm>
          <a:off x="6700993" y="2764048"/>
          <a:ext cx="324000" cy="293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">
                  <a:extLst>
                    <a:ext uri="{9D8B030D-6E8A-4147-A177-3AD203B41FA5}">
                      <a16:colId xmlns:a16="http://schemas.microsoft.com/office/drawing/2014/main" val="93727128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7473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89829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11596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749169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893767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603534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592976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426030"/>
                  </a:ext>
                </a:extLst>
              </a:tr>
            </a:tbl>
          </a:graphicData>
        </a:graphic>
      </p:graphicFrame>
      <p:sp>
        <p:nvSpPr>
          <p:cNvPr id="91" name="직사각형 90">
            <a:extLst>
              <a:ext uri="{FF2B5EF4-FFF2-40B4-BE49-F238E27FC236}">
                <a16:creationId xmlns:a16="http://schemas.microsoft.com/office/drawing/2014/main" id="{8F2915ED-F9DF-0938-5375-606C39946E46}"/>
              </a:ext>
            </a:extLst>
          </p:cNvPr>
          <p:cNvSpPr/>
          <p:nvPr/>
        </p:nvSpPr>
        <p:spPr>
          <a:xfrm>
            <a:off x="6700992" y="2773025"/>
            <a:ext cx="324000" cy="360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02901CF-A86C-C63E-D841-9F6287E0DF56}"/>
              </a:ext>
            </a:extLst>
          </p:cNvPr>
          <p:cNvSpPr/>
          <p:nvPr/>
        </p:nvSpPr>
        <p:spPr>
          <a:xfrm>
            <a:off x="6700993" y="4607398"/>
            <a:ext cx="324000" cy="360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D7EDB31-54F6-E231-BDCB-466B8311FC4E}"/>
              </a:ext>
            </a:extLst>
          </p:cNvPr>
          <p:cNvSpPr/>
          <p:nvPr/>
        </p:nvSpPr>
        <p:spPr>
          <a:xfrm>
            <a:off x="6694922" y="5334809"/>
            <a:ext cx="324000" cy="360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D8BBB1D5-1BE6-FF6B-CE02-397F3CA66747}"/>
              </a:ext>
            </a:extLst>
          </p:cNvPr>
          <p:cNvCxnSpPr>
            <a:cxnSpLocks/>
          </p:cNvCxnSpPr>
          <p:nvPr/>
        </p:nvCxnSpPr>
        <p:spPr>
          <a:xfrm>
            <a:off x="4596000" y="2447881"/>
            <a:ext cx="2103650" cy="310347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[R] 96">
            <a:extLst>
              <a:ext uri="{FF2B5EF4-FFF2-40B4-BE49-F238E27FC236}">
                <a16:creationId xmlns:a16="http://schemas.microsoft.com/office/drawing/2014/main" id="{9387F25F-C325-C4E1-D52E-B5F301F6D46E}"/>
              </a:ext>
            </a:extLst>
          </p:cNvPr>
          <p:cNvCxnSpPr>
            <a:cxnSpLocks/>
          </p:cNvCxnSpPr>
          <p:nvPr/>
        </p:nvCxnSpPr>
        <p:spPr>
          <a:xfrm flipV="1">
            <a:off x="4596000" y="3121343"/>
            <a:ext cx="2147793" cy="3872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[R] 100">
            <a:extLst>
              <a:ext uri="{FF2B5EF4-FFF2-40B4-BE49-F238E27FC236}">
                <a16:creationId xmlns:a16="http://schemas.microsoft.com/office/drawing/2014/main" id="{822DAEE2-94B7-6564-493A-F704CB01CC76}"/>
              </a:ext>
            </a:extLst>
          </p:cNvPr>
          <p:cNvCxnSpPr>
            <a:cxnSpLocks/>
          </p:cNvCxnSpPr>
          <p:nvPr/>
        </p:nvCxnSpPr>
        <p:spPr>
          <a:xfrm>
            <a:off x="4816045" y="3682799"/>
            <a:ext cx="1908141" cy="946945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1D1EB88D-A60E-06A7-A2D4-DF1C2AC1EDA9}"/>
              </a:ext>
            </a:extLst>
          </p:cNvPr>
          <p:cNvCxnSpPr>
            <a:cxnSpLocks/>
          </p:cNvCxnSpPr>
          <p:nvPr/>
        </p:nvCxnSpPr>
        <p:spPr>
          <a:xfrm>
            <a:off x="4816044" y="4425687"/>
            <a:ext cx="1894695" cy="532516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A56839A5-E2DA-9184-8CE0-33A5789C0039}"/>
              </a:ext>
            </a:extLst>
          </p:cNvPr>
          <p:cNvCxnSpPr>
            <a:cxnSpLocks/>
          </p:cNvCxnSpPr>
          <p:nvPr/>
        </p:nvCxnSpPr>
        <p:spPr>
          <a:xfrm>
            <a:off x="4577751" y="4659046"/>
            <a:ext cx="2121899" cy="674844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31EAB81A-E808-2B52-E357-75C4E9E14517}"/>
              </a:ext>
            </a:extLst>
          </p:cNvPr>
          <p:cNvCxnSpPr>
            <a:cxnSpLocks/>
          </p:cNvCxnSpPr>
          <p:nvPr/>
        </p:nvCxnSpPr>
        <p:spPr>
          <a:xfrm>
            <a:off x="4583822" y="5354931"/>
            <a:ext cx="2126917" cy="3450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[R] 111">
            <a:extLst>
              <a:ext uri="{FF2B5EF4-FFF2-40B4-BE49-F238E27FC236}">
                <a16:creationId xmlns:a16="http://schemas.microsoft.com/office/drawing/2014/main" id="{E6AACA57-73BD-A23E-29CC-E25A860F0E4C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4590909" y="3183721"/>
            <a:ext cx="1437730" cy="364565"/>
          </a:xfrm>
          <a:prstGeom prst="line">
            <a:avLst/>
          </a:prstGeom>
          <a:ln w="1905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9C7FB98D-C3CD-C5C5-F33D-41BC9C5C0E6F}"/>
              </a:ext>
            </a:extLst>
          </p:cNvPr>
          <p:cNvCxnSpPr>
            <a:cxnSpLocks/>
          </p:cNvCxnSpPr>
          <p:nvPr/>
        </p:nvCxnSpPr>
        <p:spPr>
          <a:xfrm flipV="1">
            <a:off x="4587874" y="3915336"/>
            <a:ext cx="1436713" cy="354408"/>
          </a:xfrm>
          <a:prstGeom prst="line">
            <a:avLst/>
          </a:prstGeom>
          <a:ln w="1905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평행 사변형[P] 119">
            <a:extLst>
              <a:ext uri="{FF2B5EF4-FFF2-40B4-BE49-F238E27FC236}">
                <a16:creationId xmlns:a16="http://schemas.microsoft.com/office/drawing/2014/main" id="{B2104C8A-CCB7-9E6B-D90C-CE84BAAABA44}"/>
              </a:ext>
            </a:extLst>
          </p:cNvPr>
          <p:cNvSpPr/>
          <p:nvPr/>
        </p:nvSpPr>
        <p:spPr>
          <a:xfrm flipH="1">
            <a:off x="8151787" y="3166648"/>
            <a:ext cx="363070" cy="307625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1" name="평행 사변형[P] 120">
            <a:extLst>
              <a:ext uri="{FF2B5EF4-FFF2-40B4-BE49-F238E27FC236}">
                <a16:creationId xmlns:a16="http://schemas.microsoft.com/office/drawing/2014/main" id="{8DC2498C-782B-F853-5B47-90DB64718F0D}"/>
              </a:ext>
            </a:extLst>
          </p:cNvPr>
          <p:cNvSpPr/>
          <p:nvPr/>
        </p:nvSpPr>
        <p:spPr>
          <a:xfrm flipH="1">
            <a:off x="8224775" y="3462066"/>
            <a:ext cx="363070" cy="307625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2" name="평행 사변형[P] 121">
            <a:extLst>
              <a:ext uri="{FF2B5EF4-FFF2-40B4-BE49-F238E27FC236}">
                <a16:creationId xmlns:a16="http://schemas.microsoft.com/office/drawing/2014/main" id="{7790B2F3-8C11-2677-C087-BD9C802687D0}"/>
              </a:ext>
            </a:extLst>
          </p:cNvPr>
          <p:cNvSpPr/>
          <p:nvPr/>
        </p:nvSpPr>
        <p:spPr>
          <a:xfrm flipH="1">
            <a:off x="8297763" y="3761524"/>
            <a:ext cx="363070" cy="307625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3" name="평행 사변형[P] 122">
            <a:extLst>
              <a:ext uri="{FF2B5EF4-FFF2-40B4-BE49-F238E27FC236}">
                <a16:creationId xmlns:a16="http://schemas.microsoft.com/office/drawing/2014/main" id="{09352EBF-B155-F860-2556-43E72031BCAB}"/>
              </a:ext>
            </a:extLst>
          </p:cNvPr>
          <p:cNvSpPr/>
          <p:nvPr/>
        </p:nvSpPr>
        <p:spPr>
          <a:xfrm flipH="1">
            <a:off x="8382928" y="4061841"/>
            <a:ext cx="363070" cy="307625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24" name="직선 연결선[R] 123">
            <a:extLst>
              <a:ext uri="{FF2B5EF4-FFF2-40B4-BE49-F238E27FC236}">
                <a16:creationId xmlns:a16="http://schemas.microsoft.com/office/drawing/2014/main" id="{A626CB41-3DB3-E612-B194-176CFA2749E3}"/>
              </a:ext>
            </a:extLst>
          </p:cNvPr>
          <p:cNvCxnSpPr>
            <a:cxnSpLocks/>
          </p:cNvCxnSpPr>
          <p:nvPr/>
        </p:nvCxnSpPr>
        <p:spPr>
          <a:xfrm>
            <a:off x="7026335" y="2821534"/>
            <a:ext cx="1337521" cy="1247615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[R] 127">
            <a:extLst>
              <a:ext uri="{FF2B5EF4-FFF2-40B4-BE49-F238E27FC236}">
                <a16:creationId xmlns:a16="http://schemas.microsoft.com/office/drawing/2014/main" id="{CB4BCEEC-FD85-2412-D7BE-D0652317CD6B}"/>
              </a:ext>
            </a:extLst>
          </p:cNvPr>
          <p:cNvCxnSpPr>
            <a:cxnSpLocks/>
            <a:stCxn id="152" idx="2"/>
          </p:cNvCxnSpPr>
          <p:nvPr/>
        </p:nvCxnSpPr>
        <p:spPr>
          <a:xfrm flipV="1">
            <a:off x="7018922" y="4348883"/>
            <a:ext cx="1460376" cy="1293734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[R] 131">
            <a:extLst>
              <a:ext uri="{FF2B5EF4-FFF2-40B4-BE49-F238E27FC236}">
                <a16:creationId xmlns:a16="http://schemas.microsoft.com/office/drawing/2014/main" id="{182BBB74-283B-96E8-E0AB-EFED108A0F33}"/>
              </a:ext>
            </a:extLst>
          </p:cNvPr>
          <p:cNvCxnSpPr>
            <a:cxnSpLocks/>
          </p:cNvCxnSpPr>
          <p:nvPr/>
        </p:nvCxnSpPr>
        <p:spPr>
          <a:xfrm>
            <a:off x="6360183" y="2112271"/>
            <a:ext cx="1779427" cy="1065873"/>
          </a:xfrm>
          <a:prstGeom prst="line">
            <a:avLst/>
          </a:prstGeom>
          <a:ln w="1905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평행 사변형[P] 138">
            <a:extLst>
              <a:ext uri="{FF2B5EF4-FFF2-40B4-BE49-F238E27FC236}">
                <a16:creationId xmlns:a16="http://schemas.microsoft.com/office/drawing/2014/main" id="{DE77E641-777A-9F34-AB6D-F93F8B839F41}"/>
              </a:ext>
            </a:extLst>
          </p:cNvPr>
          <p:cNvSpPr/>
          <p:nvPr/>
        </p:nvSpPr>
        <p:spPr>
          <a:xfrm rot="21271608" flipH="1">
            <a:off x="9924115" y="3429830"/>
            <a:ext cx="363070" cy="307625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0" name="평행 사변형[P] 139">
            <a:extLst>
              <a:ext uri="{FF2B5EF4-FFF2-40B4-BE49-F238E27FC236}">
                <a16:creationId xmlns:a16="http://schemas.microsoft.com/office/drawing/2014/main" id="{F6FC0DF9-1051-EA53-024E-3E4C2F355D45}"/>
              </a:ext>
            </a:extLst>
          </p:cNvPr>
          <p:cNvSpPr/>
          <p:nvPr/>
        </p:nvSpPr>
        <p:spPr>
          <a:xfrm rot="21271608" flipH="1">
            <a:off x="10035736" y="3727768"/>
            <a:ext cx="363070" cy="307625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41" name="직선 연결선[R] 140">
            <a:extLst>
              <a:ext uri="{FF2B5EF4-FFF2-40B4-BE49-F238E27FC236}">
                <a16:creationId xmlns:a16="http://schemas.microsoft.com/office/drawing/2014/main" id="{A8367161-679C-D713-634B-B0C48258C1C2}"/>
              </a:ext>
            </a:extLst>
          </p:cNvPr>
          <p:cNvCxnSpPr>
            <a:cxnSpLocks/>
          </p:cNvCxnSpPr>
          <p:nvPr/>
        </p:nvCxnSpPr>
        <p:spPr>
          <a:xfrm>
            <a:off x="8460584" y="3178144"/>
            <a:ext cx="1449687" cy="282682"/>
          </a:xfrm>
          <a:prstGeom prst="line">
            <a:avLst/>
          </a:prstGeom>
          <a:ln w="19050">
            <a:solidFill>
              <a:srgbClr val="22293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91E72981-D37C-0257-E152-5F6D480BAE83}"/>
              </a:ext>
            </a:extLst>
          </p:cNvPr>
          <p:cNvCxnSpPr>
            <a:cxnSpLocks/>
          </p:cNvCxnSpPr>
          <p:nvPr/>
        </p:nvCxnSpPr>
        <p:spPr>
          <a:xfrm flipV="1">
            <a:off x="8759445" y="4052007"/>
            <a:ext cx="1359652" cy="317459"/>
          </a:xfrm>
          <a:prstGeom prst="line">
            <a:avLst/>
          </a:prstGeom>
          <a:ln w="19050">
            <a:solidFill>
              <a:srgbClr val="22293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왼쪽 대괄호[L] 150">
            <a:extLst>
              <a:ext uri="{FF2B5EF4-FFF2-40B4-BE49-F238E27FC236}">
                <a16:creationId xmlns:a16="http://schemas.microsoft.com/office/drawing/2014/main" id="{2D8E6F0D-3ACE-9446-5D71-B98F85CA8F01}"/>
              </a:ext>
            </a:extLst>
          </p:cNvPr>
          <p:cNvSpPr/>
          <p:nvPr/>
        </p:nvSpPr>
        <p:spPr>
          <a:xfrm rot="16200000">
            <a:off x="3332192" y="4630105"/>
            <a:ext cx="212781" cy="2227727"/>
          </a:xfrm>
          <a:prstGeom prst="leftBracket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2" name="왼쪽 대괄호[L] 151">
            <a:extLst>
              <a:ext uri="{FF2B5EF4-FFF2-40B4-BE49-F238E27FC236}">
                <a16:creationId xmlns:a16="http://schemas.microsoft.com/office/drawing/2014/main" id="{5B25810D-E906-1082-3B4B-F540CDBF5562}"/>
              </a:ext>
            </a:extLst>
          </p:cNvPr>
          <p:cNvSpPr/>
          <p:nvPr/>
        </p:nvSpPr>
        <p:spPr>
          <a:xfrm rot="16200000">
            <a:off x="5798668" y="4635144"/>
            <a:ext cx="212781" cy="2227727"/>
          </a:xfrm>
          <a:prstGeom prst="leftBracket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3" name="왼쪽 대괄호[L] 152">
            <a:extLst>
              <a:ext uri="{FF2B5EF4-FFF2-40B4-BE49-F238E27FC236}">
                <a16:creationId xmlns:a16="http://schemas.microsoft.com/office/drawing/2014/main" id="{97279802-0A98-0F8E-7FAE-B2E2202914B3}"/>
              </a:ext>
            </a:extLst>
          </p:cNvPr>
          <p:cNvSpPr/>
          <p:nvPr/>
        </p:nvSpPr>
        <p:spPr>
          <a:xfrm rot="16200000">
            <a:off x="7751266" y="5013780"/>
            <a:ext cx="212782" cy="1460376"/>
          </a:xfrm>
          <a:prstGeom prst="leftBracket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4" name="왼쪽 대괄호[L] 153">
            <a:extLst>
              <a:ext uri="{FF2B5EF4-FFF2-40B4-BE49-F238E27FC236}">
                <a16:creationId xmlns:a16="http://schemas.microsoft.com/office/drawing/2014/main" id="{DFF210BF-7C45-155D-72CF-7C468267A372}"/>
              </a:ext>
            </a:extLst>
          </p:cNvPr>
          <p:cNvSpPr/>
          <p:nvPr/>
        </p:nvSpPr>
        <p:spPr>
          <a:xfrm rot="16200000">
            <a:off x="9576071" y="5013780"/>
            <a:ext cx="212782" cy="1460376"/>
          </a:xfrm>
          <a:prstGeom prst="leftBracket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CC08DBD-72F4-2B55-BDBA-935AEBADC71F}"/>
              </a:ext>
            </a:extLst>
          </p:cNvPr>
          <p:cNvSpPr txBox="1"/>
          <p:nvPr/>
        </p:nvSpPr>
        <p:spPr>
          <a:xfrm>
            <a:off x="1815350" y="5866618"/>
            <a:ext cx="3211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</a:t>
            </a:r>
            <a:r>
              <a:rPr kumimoji="1"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단어로 이뤄진</a:t>
            </a:r>
            <a:endParaRPr kumimoji="1"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kumimoji="1"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리뷰 문장을 각 단어별로</a:t>
            </a:r>
            <a:endParaRPr kumimoji="1"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kumimoji="1"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</a:t>
            </a:r>
            <a:r>
              <a:rPr kumimoji="1"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차원의 행벡터로 </a:t>
            </a:r>
            <a:r>
              <a:rPr kumimoji="1" lang="en-US" altLang="ko-Kore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Embedding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E20646-E7A4-FF95-D86A-8A8B7EE746D0}"/>
              </a:ext>
            </a:extLst>
          </p:cNvPr>
          <p:cNvSpPr txBox="1"/>
          <p:nvPr/>
        </p:nvSpPr>
        <p:spPr>
          <a:xfrm>
            <a:off x="4776529" y="5974340"/>
            <a:ext cx="2227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필터 개수만큼</a:t>
            </a:r>
            <a:endParaRPr kumimoji="1"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kumimoji="1"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feature map</a:t>
            </a:r>
            <a:r>
              <a:rPr kumimoji="1"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만들기</a:t>
            </a:r>
            <a:endParaRPr kumimoji="1" lang="en-US" altLang="ko-Kore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0A2F6B-1A2A-CAA0-349C-15EC368F4184}"/>
              </a:ext>
            </a:extLst>
          </p:cNvPr>
          <p:cNvSpPr txBox="1"/>
          <p:nvPr/>
        </p:nvSpPr>
        <p:spPr>
          <a:xfrm>
            <a:off x="6743793" y="6050376"/>
            <a:ext cx="2227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Max pooling</a:t>
            </a:r>
            <a:endParaRPr kumimoji="1" lang="en-US" altLang="ko-Kore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C296E2-6198-555A-F05B-FF6C1F7F1A5A}"/>
              </a:ext>
            </a:extLst>
          </p:cNvPr>
          <p:cNvSpPr txBox="1"/>
          <p:nvPr/>
        </p:nvSpPr>
        <p:spPr>
          <a:xfrm>
            <a:off x="8640849" y="6002115"/>
            <a:ext cx="2227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Fully connected layer</a:t>
            </a:r>
          </a:p>
          <a:p>
            <a:pPr algn="ctr"/>
            <a:r>
              <a:rPr kumimoji="1" lang="en-US" altLang="ko-Kore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With dropout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480978F-93B8-D5C6-3100-5F52B5F877FC}"/>
              </a:ext>
            </a:extLst>
          </p:cNvPr>
          <p:cNvSpPr/>
          <p:nvPr/>
        </p:nvSpPr>
        <p:spPr>
          <a:xfrm>
            <a:off x="754032" y="1713744"/>
            <a:ext cx="8048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합성곱층을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활용한 이미지 처리에 특화된 알고리즘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31513DEF-BF0C-751B-E42D-05F0AC418E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3" t="-125896" r="-262703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22"/>
    </mc:Choice>
    <mc:Fallback xmlns="">
      <p:transition spd="slow" advTm="405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B6AAD-A62E-4318-F05C-5A08B891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Model 3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B45555-5E8D-F5DB-D8FE-B1849B3E1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CNN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41117E-3394-9170-F5F8-BDA697F60427}"/>
              </a:ext>
            </a:extLst>
          </p:cNvPr>
          <p:cNvSpPr/>
          <p:nvPr/>
        </p:nvSpPr>
        <p:spPr>
          <a:xfrm>
            <a:off x="373224" y="1494755"/>
            <a:ext cx="11355356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F3877C-E233-7597-1FDF-64AE17FB8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217" y="2242588"/>
            <a:ext cx="4016088" cy="41456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ECF911D-82DF-671C-1340-4A6ED26184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0618" y="2242588"/>
            <a:ext cx="2616116" cy="38255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E1B7A49-618F-8128-BD72-B9CA86F9D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1378" y="2242588"/>
            <a:ext cx="3818812" cy="25939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C22419-110C-55D4-BE65-85C769BCC561}"/>
              </a:ext>
            </a:extLst>
          </p:cNvPr>
          <p:cNvSpPr txBox="1"/>
          <p:nvPr/>
        </p:nvSpPr>
        <p:spPr>
          <a:xfrm>
            <a:off x="8368252" y="5338557"/>
            <a:ext cx="31393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383A4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0.8825333118438721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EA1A6A42-ECB0-6271-3B34-9AD4EEE4F2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62703" t="-125896" r="-262703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8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21"/>
    </mc:Choice>
    <mc:Fallback xmlns="">
      <p:transition spd="slow" advTm="197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B6AAD-A62E-4318-F05C-5A08B891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Transformer Encoder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B45555-5E8D-F5DB-D8FE-B1849B3E1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2763" y="2120617"/>
            <a:ext cx="8100513" cy="3593580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Encoder</a:t>
            </a:r>
          </a:p>
          <a:p>
            <a:endParaRPr lang="en-US" altLang="ko-KR" sz="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Bert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사전학습 모델이기 때문에 다른 모델과 동일한 기준으로 비교하기 위해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Transformer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Encoder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부분 코드를 활용하여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IMDB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분류 진행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sz="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문장으로 구성된 입력 데이터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(sequence)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입력 받음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하나의 문장도 가능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lvl="1"/>
            <a:endParaRPr lang="en-US" altLang="ko-KR" sz="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 데이터를 토큰 단위로 쪼갬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-US" altLang="ko-KR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WordPiece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tokenization)</a:t>
            </a:r>
          </a:p>
          <a:p>
            <a:pPr lvl="1"/>
            <a:endParaRPr lang="en-US" altLang="ko-KR" sz="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 개의 토큰을 추가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가장 앞부분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[CLS],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 개의 문장을 구분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[SEP])</a:t>
            </a:r>
          </a:p>
          <a:p>
            <a:pPr lvl="1"/>
            <a:endParaRPr lang="en-US" altLang="ko-KR" sz="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BERT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출력하는 값은 각 토큰에 대한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hidden state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정보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sz="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[CLS]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는 입력된 문장으로 구성된 시퀀스 데이터의 전체적인 특성 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lvl="1" indent="0">
              <a:buNone/>
            </a:pP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정보를 반영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41117E-3394-9170-F5F8-BDA697F60427}"/>
              </a:ext>
            </a:extLst>
          </p:cNvPr>
          <p:cNvSpPr/>
          <p:nvPr/>
        </p:nvSpPr>
        <p:spPr>
          <a:xfrm>
            <a:off x="373224" y="1494755"/>
            <a:ext cx="11355356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310FBC8-1ADB-9022-CF71-909221E77BB0}"/>
              </a:ext>
            </a:extLst>
          </p:cNvPr>
          <p:cNvGrpSpPr/>
          <p:nvPr/>
        </p:nvGrpSpPr>
        <p:grpSpPr>
          <a:xfrm>
            <a:off x="609592" y="1690688"/>
            <a:ext cx="2919012" cy="4934869"/>
            <a:chOff x="8679570" y="1647234"/>
            <a:chExt cx="2993188" cy="5107540"/>
          </a:xfrm>
        </p:grpSpPr>
        <p:sp>
          <p:nvSpPr>
            <p:cNvPr id="59" name="모서리가 둥근 직사각형 58">
              <a:extLst>
                <a:ext uri="{FF2B5EF4-FFF2-40B4-BE49-F238E27FC236}">
                  <a16:creationId xmlns:a16="http://schemas.microsoft.com/office/drawing/2014/main" id="{ECFA0277-37CB-DB8C-9CB4-71207DA19E0B}"/>
                </a:ext>
              </a:extLst>
            </p:cNvPr>
            <p:cNvSpPr/>
            <p:nvPr/>
          </p:nvSpPr>
          <p:spPr>
            <a:xfrm>
              <a:off x="8799458" y="1771587"/>
              <a:ext cx="2433600" cy="3886423"/>
            </a:xfrm>
            <a:prstGeom prst="roundRect">
              <a:avLst>
                <a:gd name="adj" fmla="val 343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8" name="모서리가 둥근 직사각형 57">
              <a:extLst>
                <a:ext uri="{FF2B5EF4-FFF2-40B4-BE49-F238E27FC236}">
                  <a16:creationId xmlns:a16="http://schemas.microsoft.com/office/drawing/2014/main" id="{955B5F6D-91F3-161C-75CE-2D35C825103B}"/>
                </a:ext>
              </a:extLst>
            </p:cNvPr>
            <p:cNvSpPr/>
            <p:nvPr/>
          </p:nvSpPr>
          <p:spPr>
            <a:xfrm>
              <a:off x="9091358" y="2010386"/>
              <a:ext cx="2433600" cy="3886423"/>
            </a:xfrm>
            <a:prstGeom prst="roundRect">
              <a:avLst>
                <a:gd name="adj" fmla="val 343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43450D2F-D3A7-2493-A003-70DA8BF3D8F4}"/>
                </a:ext>
              </a:extLst>
            </p:cNvPr>
            <p:cNvSpPr/>
            <p:nvPr/>
          </p:nvSpPr>
          <p:spPr>
            <a:xfrm>
              <a:off x="9239158" y="2152961"/>
              <a:ext cx="2433600" cy="3886423"/>
            </a:xfrm>
            <a:prstGeom prst="roundRect">
              <a:avLst>
                <a:gd name="adj" fmla="val 343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CCA06220-A54B-5A87-AB6F-BC2C6605177C}"/>
                </a:ext>
              </a:extLst>
            </p:cNvPr>
            <p:cNvSpPr/>
            <p:nvPr/>
          </p:nvSpPr>
          <p:spPr>
            <a:xfrm>
              <a:off x="9458298" y="2783278"/>
              <a:ext cx="1755225" cy="34427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MLP</a:t>
              </a:r>
              <a:endParaRPr kumimoji="1" lang="ko-Kore-KR" altLang="en-US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69D65723-5003-2F89-0963-54EA6F72B32B}"/>
                </a:ext>
              </a:extLst>
            </p:cNvPr>
            <p:cNvSpPr/>
            <p:nvPr/>
          </p:nvSpPr>
          <p:spPr>
            <a:xfrm>
              <a:off x="9458298" y="3344009"/>
              <a:ext cx="1755225" cy="34427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Norm</a:t>
              </a:r>
              <a:endParaRPr kumimoji="1" lang="ko-Kore-KR" altLang="en-US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id="{C7A087D4-691F-A738-C29D-5035F3F894F3}"/>
                </a:ext>
              </a:extLst>
            </p:cNvPr>
            <p:cNvSpPr/>
            <p:nvPr/>
          </p:nvSpPr>
          <p:spPr>
            <a:xfrm>
              <a:off x="9458298" y="5391884"/>
              <a:ext cx="1755225" cy="34427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Norm</a:t>
              </a:r>
              <a:endParaRPr kumimoji="1" lang="ko-Kore-KR" altLang="en-US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C27C6C1B-908A-E5CF-0E68-F255EDEE125B}"/>
                </a:ext>
              </a:extLst>
            </p:cNvPr>
            <p:cNvSpPr/>
            <p:nvPr/>
          </p:nvSpPr>
          <p:spPr>
            <a:xfrm>
              <a:off x="9458298" y="4370226"/>
              <a:ext cx="1755225" cy="55891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Multi-Head</a:t>
              </a:r>
            </a:p>
            <a:p>
              <a:pPr algn="ctr"/>
              <a:r>
                <a:rPr kumimoji="1" lang="en-US" altLang="ko-Kore-KR" dirty="0" err="1">
                  <a:solidFill>
                    <a:schemeClr val="tx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Attnetion</a:t>
              </a:r>
              <a:endParaRPr kumimoji="1" lang="ko-Kore-KR" altLang="en-US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id="{7DA5BE06-4F06-ADE0-49DB-92C3504DAF68}"/>
                </a:ext>
              </a:extLst>
            </p:cNvPr>
            <p:cNvSpPr/>
            <p:nvPr/>
          </p:nvSpPr>
          <p:spPr>
            <a:xfrm>
              <a:off x="9461378" y="6161475"/>
              <a:ext cx="1755225" cy="5932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Embedded</a:t>
              </a:r>
            </a:p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Patches</a:t>
              </a:r>
              <a:endParaRPr kumimoji="1" lang="ko-Kore-KR" altLang="en-US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DFC4ADD-63FE-BBAF-4C8B-2EA85D574F1E}"/>
                </a:ext>
              </a:extLst>
            </p:cNvPr>
            <p:cNvSpPr/>
            <p:nvPr/>
          </p:nvSpPr>
          <p:spPr>
            <a:xfrm>
              <a:off x="10177940" y="2193572"/>
              <a:ext cx="315941" cy="3098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b="1" dirty="0">
                  <a:solidFill>
                    <a:schemeClr val="tx1"/>
                  </a:solidFill>
                </a:rPr>
                <a:t>+</a:t>
              </a:r>
              <a:endParaRPr kumimoji="1" lang="ko-Kore-KR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2B173CE1-3774-5321-2C2A-87750B75A250}"/>
                </a:ext>
              </a:extLst>
            </p:cNvPr>
            <p:cNvCxnSpPr>
              <a:cxnSpLocks/>
              <a:stCxn id="14" idx="4"/>
              <a:endCxn id="8" idx="0"/>
            </p:cNvCxnSpPr>
            <p:nvPr/>
          </p:nvCxnSpPr>
          <p:spPr>
            <a:xfrm>
              <a:off x="10335911" y="2503415"/>
              <a:ext cx="0" cy="27986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8DAC50C6-1393-774F-4946-6B499115E0A1}"/>
                </a:ext>
              </a:extLst>
            </p:cNvPr>
            <p:cNvCxnSpPr>
              <a:cxnSpLocks/>
              <a:stCxn id="9" idx="2"/>
              <a:endCxn id="12" idx="0"/>
            </p:cNvCxnSpPr>
            <p:nvPr/>
          </p:nvCxnSpPr>
          <p:spPr>
            <a:xfrm>
              <a:off x="10335911" y="3688279"/>
              <a:ext cx="0" cy="6819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26AF17D-78B9-E975-5863-AC112DD50A38}"/>
                </a:ext>
              </a:extLst>
            </p:cNvPr>
            <p:cNvSpPr/>
            <p:nvPr/>
          </p:nvSpPr>
          <p:spPr>
            <a:xfrm>
              <a:off x="10196298" y="3896866"/>
              <a:ext cx="315941" cy="3098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b="1" dirty="0">
                  <a:solidFill>
                    <a:schemeClr val="tx1"/>
                  </a:solidFill>
                </a:rPr>
                <a:t>+</a:t>
              </a:r>
              <a:endParaRPr kumimoji="1" lang="ko-Kore-KR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95421C56-375B-CD07-224E-CA98DD227A4F}"/>
                </a:ext>
              </a:extLst>
            </p:cNvPr>
            <p:cNvCxnSpPr>
              <a:cxnSpLocks/>
              <a:stCxn id="11" idx="2"/>
              <a:endCxn id="13" idx="0"/>
            </p:cNvCxnSpPr>
            <p:nvPr/>
          </p:nvCxnSpPr>
          <p:spPr>
            <a:xfrm>
              <a:off x="10335911" y="5736153"/>
              <a:ext cx="3080" cy="4253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DD10BB97-1994-C4F5-EFC8-44D70AAED6C4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H="1" flipV="1">
              <a:off x="10330376" y="1647234"/>
              <a:ext cx="5535" cy="5463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EEBD81D1-4336-A544-755C-A5768E9B040F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10335911" y="3139498"/>
              <a:ext cx="0" cy="20451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BF92868D-D524-E2D1-0174-AE49A6D65D0F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10335911" y="4928385"/>
              <a:ext cx="12823" cy="46349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A5B23381-EACB-F1F3-3F57-A89208F862FE}"/>
                </a:ext>
              </a:extLst>
            </p:cNvPr>
            <p:cNvCxnSpPr>
              <a:cxnSpLocks/>
            </p:cNvCxnSpPr>
            <p:nvPr/>
          </p:nvCxnSpPr>
          <p:spPr>
            <a:xfrm>
              <a:off x="10370998" y="3779504"/>
              <a:ext cx="98922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E30E8618-24FA-3AC9-C01F-DEC2F24FDA0A}"/>
                </a:ext>
              </a:extLst>
            </p:cNvPr>
            <p:cNvCxnSpPr>
              <a:cxnSpLocks/>
              <a:endCxn id="14" idx="6"/>
            </p:cNvCxnSpPr>
            <p:nvPr/>
          </p:nvCxnSpPr>
          <p:spPr>
            <a:xfrm flipH="1">
              <a:off x="10493881" y="2341416"/>
              <a:ext cx="872059" cy="70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B4B4A895-714B-162E-A953-6A681D6769CE}"/>
                </a:ext>
              </a:extLst>
            </p:cNvPr>
            <p:cNvCxnSpPr>
              <a:cxnSpLocks/>
            </p:cNvCxnSpPr>
            <p:nvPr/>
          </p:nvCxnSpPr>
          <p:spPr>
            <a:xfrm>
              <a:off x="11371598" y="2326935"/>
              <a:ext cx="0" cy="14616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7B20E4BC-6A18-2476-EF18-250FE5697060}"/>
                </a:ext>
              </a:extLst>
            </p:cNvPr>
            <p:cNvCxnSpPr>
              <a:cxnSpLocks/>
            </p:cNvCxnSpPr>
            <p:nvPr/>
          </p:nvCxnSpPr>
          <p:spPr>
            <a:xfrm>
              <a:off x="10358297" y="5878179"/>
              <a:ext cx="1026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46EBE09D-86B1-CDC4-EA43-83B12EA6FB20}"/>
                </a:ext>
              </a:extLst>
            </p:cNvPr>
            <p:cNvCxnSpPr>
              <a:cxnSpLocks/>
            </p:cNvCxnSpPr>
            <p:nvPr/>
          </p:nvCxnSpPr>
          <p:spPr>
            <a:xfrm>
              <a:off x="11370438" y="4030999"/>
              <a:ext cx="0" cy="18432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2D80C0AA-793F-9648-6677-350CF92520BE}"/>
                </a:ext>
              </a:extLst>
            </p:cNvPr>
            <p:cNvCxnSpPr>
              <a:cxnSpLocks/>
              <a:endCxn id="15" idx="6"/>
            </p:cNvCxnSpPr>
            <p:nvPr/>
          </p:nvCxnSpPr>
          <p:spPr>
            <a:xfrm flipH="1">
              <a:off x="10512239" y="4044710"/>
              <a:ext cx="872059" cy="70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97838DC4-9D1A-54C4-5CB9-3A7909E7732B}"/>
                </a:ext>
              </a:extLst>
            </p:cNvPr>
            <p:cNvCxnSpPr>
              <a:cxnSpLocks/>
            </p:cNvCxnSpPr>
            <p:nvPr/>
          </p:nvCxnSpPr>
          <p:spPr>
            <a:xfrm>
              <a:off x="9799198" y="5243179"/>
              <a:ext cx="105313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BDE9E981-56E0-3A1D-1230-97E25FFBCB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37998" y="4928384"/>
              <a:ext cx="0" cy="302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419B00F7-01CF-BED7-BA84-1E863FD2F5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11898" y="4922658"/>
              <a:ext cx="3901" cy="32052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9C262AA-4F57-B55A-BF9B-4CD6AA65B76B}"/>
                </a:ext>
              </a:extLst>
            </p:cNvPr>
            <p:cNvSpPr/>
            <p:nvPr/>
          </p:nvSpPr>
          <p:spPr>
            <a:xfrm rot="2127098">
              <a:off x="8679570" y="3490535"/>
              <a:ext cx="544067" cy="36933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dirty="0">
                  <a:solidFill>
                    <a:sysClr val="windowText" lastClr="000000"/>
                  </a:solidFill>
                  <a:latin typeface="HG꼬딕씨_Pro 80g" panose="02020603020101020101" pitchFamily="18" charset="-127"/>
                  <a:ea typeface="HG꼬딕씨_Pro 80g" panose="02020603020101020101" pitchFamily="18" charset="-127"/>
                </a:rPr>
                <a:t>… </a:t>
              </a:r>
            </a:p>
          </p:txBody>
        </p:sp>
      </p:grpSp>
      <p:pic>
        <p:nvPicPr>
          <p:cNvPr id="22" name="오디오 21">
            <a:hlinkClick r:id="" action="ppaction://media"/>
            <a:extLst>
              <a:ext uri="{FF2B5EF4-FFF2-40B4-BE49-F238E27FC236}">
                <a16:creationId xmlns:a16="http://schemas.microsoft.com/office/drawing/2014/main" id="{972ECD8A-CB78-2AC6-BEC6-798AD11971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3" t="-125896" r="-262703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2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31"/>
    </mc:Choice>
    <mc:Fallback xmlns="">
      <p:transition spd="slow" advTm="467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F0EA7EA-9AE7-8651-BEC7-855F1B224498}"/>
              </a:ext>
            </a:extLst>
          </p:cNvPr>
          <p:cNvSpPr/>
          <p:nvPr/>
        </p:nvSpPr>
        <p:spPr>
          <a:xfrm rot="16200000">
            <a:off x="1659295" y="4267199"/>
            <a:ext cx="2642119" cy="732453"/>
          </a:xfrm>
          <a:prstGeom prst="rightArrow">
            <a:avLst>
              <a:gd name="adj1" fmla="val 50000"/>
              <a:gd name="adj2" fmla="val 4490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CEB6AAD-A62E-4318-F05C-5A08B891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Transformer Encoder Preprocessing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41117E-3394-9170-F5F8-BDA697F60427}"/>
              </a:ext>
            </a:extLst>
          </p:cNvPr>
          <p:cNvSpPr/>
          <p:nvPr/>
        </p:nvSpPr>
        <p:spPr>
          <a:xfrm>
            <a:off x="373224" y="1494755"/>
            <a:ext cx="11355356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0EFD05F-6493-286C-30ED-B7E70DEDB8AE}"/>
              </a:ext>
            </a:extLst>
          </p:cNvPr>
          <p:cNvSpPr/>
          <p:nvPr/>
        </p:nvSpPr>
        <p:spPr>
          <a:xfrm>
            <a:off x="838200" y="5107549"/>
            <a:ext cx="4284306" cy="68113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Bert Tokenizer</a:t>
            </a:r>
            <a:endParaRPr lang="ko-KR" altLang="en-US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C31CC3-FA3E-B98C-67B3-80A659124060}"/>
              </a:ext>
            </a:extLst>
          </p:cNvPr>
          <p:cNvSpPr/>
          <p:nvPr/>
        </p:nvSpPr>
        <p:spPr>
          <a:xfrm>
            <a:off x="838200" y="1866122"/>
            <a:ext cx="4284306" cy="1446245"/>
          </a:xfrm>
          <a:prstGeom prst="rect">
            <a:avLst/>
          </a:prstGeom>
          <a:noFill/>
          <a:ln w="762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Encoder</a:t>
            </a:r>
            <a:endParaRPr lang="ko-KR" altLang="en-US" sz="4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F056DC-278A-22EC-647E-3B89F3A51330}"/>
              </a:ext>
            </a:extLst>
          </p:cNvPr>
          <p:cNvSpPr txBox="1"/>
          <p:nvPr/>
        </p:nvSpPr>
        <p:spPr>
          <a:xfrm>
            <a:off x="1272851" y="6055567"/>
            <a:ext cx="341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Text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862FEE-366E-5B7E-DA89-1BD4BDD9D9FA}"/>
              </a:ext>
            </a:extLst>
          </p:cNvPr>
          <p:cNvSpPr/>
          <p:nvPr/>
        </p:nvSpPr>
        <p:spPr>
          <a:xfrm>
            <a:off x="6006582" y="1782148"/>
            <a:ext cx="5677678" cy="4819892"/>
          </a:xfrm>
          <a:prstGeom prst="rect">
            <a:avLst/>
          </a:prstGeom>
          <a:noFill/>
          <a:ln w="762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F2EA10-6808-00A0-F913-FC030A03D596}"/>
              </a:ext>
            </a:extLst>
          </p:cNvPr>
          <p:cNvSpPr txBox="1"/>
          <p:nvPr/>
        </p:nvSpPr>
        <p:spPr>
          <a:xfrm>
            <a:off x="6095999" y="1894698"/>
            <a:ext cx="5501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Bert Tokenizer</a:t>
            </a:r>
            <a:endParaRPr lang="ko-KR" altLang="en-US" sz="2000" dirty="0">
              <a:highlight>
                <a:srgbClr val="C0C0C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F7220A-4B77-7E06-ABAD-C2C37422C9A4}"/>
              </a:ext>
            </a:extLst>
          </p:cNvPr>
          <p:cNvSpPr txBox="1"/>
          <p:nvPr/>
        </p:nvSpPr>
        <p:spPr>
          <a:xfrm>
            <a:off x="6167535" y="2412795"/>
            <a:ext cx="543041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WordPiece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Tokenizer(BPE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변형 알고리즘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적용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BPE(Byte Pair Encoding) : OOV(Out-of-Vocabulary)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문제를 완화하기 위한 대표적인 </a:t>
            </a: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subword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segmenation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알고리즘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Subword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segmenation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글자로부터 </a:t>
            </a: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subword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들을 병합해가는 방식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최종 단어 집합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(Vocabulary)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생성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subword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tokenizer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는 기본적으로 자주 등장하는 단어는 그대로 단어 집합에 추가하지만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자주 등장하지 않는 단어의 경우에는 더 작은 단위인 </a:t>
            </a: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Subword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분리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-&gt;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단어를 인코딩 및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임베딩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998BC5-06CA-E93A-3C57-1EDF74EA9D10}"/>
              </a:ext>
            </a:extLst>
          </p:cNvPr>
          <p:cNvSpPr txBox="1"/>
          <p:nvPr/>
        </p:nvSpPr>
        <p:spPr>
          <a:xfrm>
            <a:off x="3346582" y="4360017"/>
            <a:ext cx="16468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Input_ids</a:t>
            </a:r>
            <a:endParaRPr lang="en-US" altLang="ko-KR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just"/>
            <a:r>
              <a:rPr lang="en-US" altLang="ko-KR" sz="14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Attention_mask</a:t>
            </a:r>
            <a:endParaRPr lang="en-US" altLang="ko-KR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just"/>
            <a:r>
              <a:rPr lang="en-US" altLang="ko-KR" sz="14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Token_type_ids</a:t>
            </a:r>
            <a:endParaRPr lang="ko-KR" altLang="en-US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2B54B7-25F1-783F-BEF3-119ED1BA275B}"/>
              </a:ext>
            </a:extLst>
          </p:cNvPr>
          <p:cNvSpPr/>
          <p:nvPr/>
        </p:nvSpPr>
        <p:spPr>
          <a:xfrm>
            <a:off x="838200" y="3709577"/>
            <a:ext cx="4284306" cy="68113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Preprocessing</a:t>
            </a:r>
            <a:endParaRPr lang="ko-KR" altLang="en-US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0D897177-94AF-28DC-09B0-48FB7192F249}"/>
              </a:ext>
            </a:extLst>
          </p:cNvPr>
          <p:cNvSpPr/>
          <p:nvPr/>
        </p:nvSpPr>
        <p:spPr>
          <a:xfrm>
            <a:off x="838200" y="5095378"/>
            <a:ext cx="4284306" cy="716838"/>
          </a:xfrm>
          <a:prstGeom prst="fram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7BC221FF-1F98-F758-F6F1-4F53CD598B6C}"/>
              </a:ext>
            </a:extLst>
          </p:cNvPr>
          <p:cNvSpPr/>
          <p:nvPr/>
        </p:nvSpPr>
        <p:spPr>
          <a:xfrm>
            <a:off x="5283459" y="5363245"/>
            <a:ext cx="518627" cy="210241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1" name="오디오 20">
            <a:hlinkClick r:id="" action="ppaction://media"/>
            <a:extLst>
              <a:ext uri="{FF2B5EF4-FFF2-40B4-BE49-F238E27FC236}">
                <a16:creationId xmlns:a16="http://schemas.microsoft.com/office/drawing/2014/main" id="{A4FC0BD3-A1A5-D34E-AC1C-5AD27C42DC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3" t="-125896" r="-262703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4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924"/>
    </mc:Choice>
    <mc:Fallback xmlns="">
      <p:transition spd="slow" advTm="1069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F0EA7EA-9AE7-8651-BEC7-855F1B224498}"/>
              </a:ext>
            </a:extLst>
          </p:cNvPr>
          <p:cNvSpPr/>
          <p:nvPr/>
        </p:nvSpPr>
        <p:spPr>
          <a:xfrm rot="16200000">
            <a:off x="1659295" y="4267199"/>
            <a:ext cx="2642119" cy="732453"/>
          </a:xfrm>
          <a:prstGeom prst="rightArrow">
            <a:avLst>
              <a:gd name="adj1" fmla="val 50000"/>
              <a:gd name="adj2" fmla="val 4490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CEB6AAD-A62E-4318-F05C-5A08B891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Transformer Encoder Preprocessing</a:t>
            </a:r>
            <a:endParaRPr lang="ko-KR" altLang="en-US" dirty="0">
              <a:latin typeface="HGGGothicssi_Pro 60g" panose="02020603020101020101" pitchFamily="18" charset="-127"/>
              <a:ea typeface="HGGGothicssi_Pro 60g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41117E-3394-9170-F5F8-BDA697F60427}"/>
              </a:ext>
            </a:extLst>
          </p:cNvPr>
          <p:cNvSpPr/>
          <p:nvPr/>
        </p:nvSpPr>
        <p:spPr>
          <a:xfrm>
            <a:off x="373224" y="1494755"/>
            <a:ext cx="11355356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0EFD05F-6493-286C-30ED-B7E70DEDB8AE}"/>
              </a:ext>
            </a:extLst>
          </p:cNvPr>
          <p:cNvSpPr/>
          <p:nvPr/>
        </p:nvSpPr>
        <p:spPr>
          <a:xfrm>
            <a:off x="838200" y="5107549"/>
            <a:ext cx="4284306" cy="68113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Bert Tokenizer</a:t>
            </a:r>
            <a:endParaRPr lang="ko-KR" altLang="en-US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C31CC3-FA3E-B98C-67B3-80A659124060}"/>
              </a:ext>
            </a:extLst>
          </p:cNvPr>
          <p:cNvSpPr/>
          <p:nvPr/>
        </p:nvSpPr>
        <p:spPr>
          <a:xfrm>
            <a:off x="838200" y="1866122"/>
            <a:ext cx="4284306" cy="1446245"/>
          </a:xfrm>
          <a:prstGeom prst="rect">
            <a:avLst/>
          </a:prstGeom>
          <a:noFill/>
          <a:ln w="762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Encoder</a:t>
            </a:r>
            <a:endParaRPr lang="ko-KR" altLang="en-US" sz="4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F056DC-278A-22EC-647E-3B89F3A51330}"/>
              </a:ext>
            </a:extLst>
          </p:cNvPr>
          <p:cNvSpPr txBox="1"/>
          <p:nvPr/>
        </p:nvSpPr>
        <p:spPr>
          <a:xfrm>
            <a:off x="1272851" y="6055567"/>
            <a:ext cx="341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Text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862FEE-366E-5B7E-DA89-1BD4BDD9D9FA}"/>
              </a:ext>
            </a:extLst>
          </p:cNvPr>
          <p:cNvSpPr/>
          <p:nvPr/>
        </p:nvSpPr>
        <p:spPr>
          <a:xfrm>
            <a:off x="6006582" y="2423761"/>
            <a:ext cx="5677678" cy="2763415"/>
          </a:xfrm>
          <a:prstGeom prst="rect">
            <a:avLst/>
          </a:prstGeom>
          <a:noFill/>
          <a:ln w="762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F2EA10-6808-00A0-F913-FC030A03D596}"/>
              </a:ext>
            </a:extLst>
          </p:cNvPr>
          <p:cNvSpPr txBox="1"/>
          <p:nvPr/>
        </p:nvSpPr>
        <p:spPr>
          <a:xfrm>
            <a:off x="6096000" y="2670104"/>
            <a:ext cx="5501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Preprocessing</a:t>
            </a:r>
            <a:endParaRPr lang="ko-KR" altLang="en-US" sz="2000" dirty="0">
              <a:highlight>
                <a:srgbClr val="C0C0C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F7220A-4B77-7E06-ABAD-C2C37422C9A4}"/>
              </a:ext>
            </a:extLst>
          </p:cNvPr>
          <p:cNvSpPr txBox="1"/>
          <p:nvPr/>
        </p:nvSpPr>
        <p:spPr>
          <a:xfrm>
            <a:off x="6167536" y="3217406"/>
            <a:ext cx="543041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2121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Encoder</a:t>
            </a:r>
            <a:r>
              <a:rPr lang="ko-KR" altLang="en-US" dirty="0">
                <a:solidFill>
                  <a:srgbClr val="2121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입력하기 위해서 </a:t>
            </a:r>
            <a:r>
              <a:rPr lang="en-US" altLang="ko-KR" dirty="0">
                <a:solidFill>
                  <a:srgbClr val="2121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</a:t>
            </a:r>
            <a:r>
              <a:rPr lang="ko-KR" altLang="en-US" dirty="0">
                <a:solidFill>
                  <a:srgbClr val="2121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</a:t>
            </a:r>
            <a:r>
              <a:rPr lang="ko-KR" altLang="en-US" dirty="0" err="1">
                <a:solidFill>
                  <a:srgbClr val="2121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딕셔너리</a:t>
            </a:r>
            <a:r>
              <a:rPr lang="ko-KR" altLang="en-US" dirty="0">
                <a:solidFill>
                  <a:srgbClr val="2121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형태로 변형</a:t>
            </a:r>
            <a:endParaRPr lang="en-US" altLang="ko-KR" dirty="0">
              <a:solidFill>
                <a:srgbClr val="21212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u="none" strike="noStrike" cap="none" normalizeH="0" baseline="0" dirty="0">
              <a:ln>
                <a:noFill/>
              </a:ln>
              <a:solidFill>
                <a:srgbClr val="21212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2121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- m</a:t>
            </a:r>
            <a:r>
              <a:rPr kumimoji="0" lang="ko-KR" altLang="ko-KR" sz="180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ap_example_to_dict</a:t>
            </a:r>
            <a:r>
              <a:rPr kumimoji="0" lang="en-US" altLang="ko-KR" sz="180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</a:t>
            </a:r>
            <a:r>
              <a:rPr kumimoji="0" lang="ko-KR" altLang="en-US" sz="180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딕셔너리</a:t>
            </a:r>
            <a:r>
              <a:rPr kumimoji="0" lang="ko-KR" altLang="en-US" sz="180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형태로 변환</a:t>
            </a:r>
            <a:endParaRPr kumimoji="0" lang="en-US" altLang="ko-KR" sz="1800" u="none" strike="noStrike" cap="none" normalizeH="0" baseline="0" dirty="0">
              <a:ln>
                <a:noFill/>
              </a:ln>
              <a:solidFill>
                <a:srgbClr val="21212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2121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- </a:t>
            </a:r>
            <a:r>
              <a:rPr lang="en-US" altLang="ko-KR" dirty="0" err="1">
                <a:solidFill>
                  <a:srgbClr val="2121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Data_encode</a:t>
            </a:r>
            <a:r>
              <a:rPr lang="en-US" altLang="ko-KR" dirty="0">
                <a:solidFill>
                  <a:srgbClr val="21212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</a:t>
            </a:r>
            <a:r>
              <a:rPr kumimoji="0" lang="ko-KR" altLang="ko-KR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0" lang="ko-KR" altLang="en-US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데이터를 </a:t>
            </a:r>
            <a:r>
              <a:rPr kumimoji="0" lang="en-US" altLang="ko-KR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BERT</a:t>
            </a:r>
            <a:r>
              <a:rPr kumimoji="0" lang="ko-KR" altLang="en-US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넣을 수 있는 형태로 변경</a:t>
            </a:r>
            <a:endParaRPr kumimoji="0" lang="en-US" altLang="ko-KR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2B54B7-25F1-783F-BEF3-119ED1BA275B}"/>
              </a:ext>
            </a:extLst>
          </p:cNvPr>
          <p:cNvSpPr/>
          <p:nvPr/>
        </p:nvSpPr>
        <p:spPr>
          <a:xfrm>
            <a:off x="838200" y="3709577"/>
            <a:ext cx="4284306" cy="68113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Preprocessing</a:t>
            </a:r>
            <a:endParaRPr lang="ko-KR" altLang="en-US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0D897177-94AF-28DC-09B0-48FB7192F249}"/>
              </a:ext>
            </a:extLst>
          </p:cNvPr>
          <p:cNvSpPr/>
          <p:nvPr/>
        </p:nvSpPr>
        <p:spPr>
          <a:xfrm>
            <a:off x="838200" y="3691725"/>
            <a:ext cx="4284306" cy="716838"/>
          </a:xfrm>
          <a:prstGeom prst="fram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7BC221FF-1F98-F758-F6F1-4F53CD598B6C}"/>
              </a:ext>
            </a:extLst>
          </p:cNvPr>
          <p:cNvSpPr/>
          <p:nvPr/>
        </p:nvSpPr>
        <p:spPr>
          <a:xfrm>
            <a:off x="5309118" y="3930836"/>
            <a:ext cx="518627" cy="210241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3" name="오디오 22">
            <a:hlinkClick r:id="" action="ppaction://media"/>
            <a:extLst>
              <a:ext uri="{FF2B5EF4-FFF2-40B4-BE49-F238E27FC236}">
                <a16:creationId xmlns:a16="http://schemas.microsoft.com/office/drawing/2014/main" id="{96D82EA1-13AE-47C7-D2F2-1A788B9027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3" t="-125896" r="-262703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38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693"/>
    </mc:Choice>
    <mc:Fallback xmlns="">
      <p:transition spd="slow" advTm="336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A226342-F700-AC7C-8BDD-E36FAC321AC4}"/>
              </a:ext>
            </a:extLst>
          </p:cNvPr>
          <p:cNvSpPr/>
          <p:nvPr/>
        </p:nvSpPr>
        <p:spPr>
          <a:xfrm>
            <a:off x="4693682" y="3573186"/>
            <a:ext cx="3498975" cy="512347"/>
          </a:xfrm>
          <a:prstGeom prst="rect">
            <a:avLst/>
          </a:prstGeom>
          <a:noFill/>
          <a:ln w="762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A6E6C20-9AC1-DCDE-4964-A01A0C4CF245}"/>
              </a:ext>
            </a:extLst>
          </p:cNvPr>
          <p:cNvCxnSpPr>
            <a:cxnSpLocks/>
            <a:endCxn id="25" idx="3"/>
          </p:cNvCxnSpPr>
          <p:nvPr/>
        </p:nvCxnSpPr>
        <p:spPr>
          <a:xfrm flipV="1">
            <a:off x="4992260" y="3941129"/>
            <a:ext cx="416398" cy="4783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FCEB6AAD-A62E-4318-F05C-5A08B891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Model 4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B45555-5E8D-F5DB-D8FE-B1849B3E1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1326"/>
          </a:xfrm>
        </p:spPr>
        <p:txBody>
          <a:bodyPr>
            <a:normAutofit lnSpcReduction="10000"/>
          </a:bodyPr>
          <a:lstStyle/>
          <a:p>
            <a:r>
              <a:rPr lang="en-US" altLang="ko-KR" sz="2000" dirty="0" err="1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TFBertForSequenceClassification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41117E-3394-9170-F5F8-BDA697F60427}"/>
              </a:ext>
            </a:extLst>
          </p:cNvPr>
          <p:cNvSpPr/>
          <p:nvPr/>
        </p:nvSpPr>
        <p:spPr>
          <a:xfrm>
            <a:off x="373224" y="1494755"/>
            <a:ext cx="11355356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2F8E40EC-BCBD-315F-C170-4592C4039608}"/>
              </a:ext>
            </a:extLst>
          </p:cNvPr>
          <p:cNvSpPr/>
          <p:nvPr/>
        </p:nvSpPr>
        <p:spPr>
          <a:xfrm rot="16200000">
            <a:off x="5915681" y="5561846"/>
            <a:ext cx="998231" cy="600319"/>
          </a:xfrm>
          <a:prstGeom prst="rightArrow">
            <a:avLst>
              <a:gd name="adj1" fmla="val 50000"/>
              <a:gd name="adj2" fmla="val 4490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5923C5-458E-9F17-ECC8-626240FAF4E2}"/>
              </a:ext>
            </a:extLst>
          </p:cNvPr>
          <p:cNvSpPr/>
          <p:nvPr/>
        </p:nvSpPr>
        <p:spPr>
          <a:xfrm>
            <a:off x="4698230" y="5678540"/>
            <a:ext cx="3511421" cy="538983"/>
          </a:xfrm>
          <a:prstGeom prst="rect">
            <a:avLst/>
          </a:prstGeom>
          <a:noFill/>
          <a:ln w="762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Bert Tokenizer</a:t>
            </a:r>
            <a:endParaRPr lang="ko-KR" altLang="en-US" sz="2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1B91E3-1FDB-7BC3-98F6-38F38F5DADE0}"/>
              </a:ext>
            </a:extLst>
          </p:cNvPr>
          <p:cNvSpPr txBox="1"/>
          <p:nvPr/>
        </p:nvSpPr>
        <p:spPr>
          <a:xfrm>
            <a:off x="5015325" y="6361124"/>
            <a:ext cx="2798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Text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8024ED-731B-342C-D89C-C95AC38663F5}"/>
              </a:ext>
            </a:extLst>
          </p:cNvPr>
          <p:cNvSpPr txBox="1"/>
          <p:nvPr/>
        </p:nvSpPr>
        <p:spPr>
          <a:xfrm>
            <a:off x="4731163" y="4993559"/>
            <a:ext cx="35114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CLS, 1, 2, 3,…………, 510, 511, 512</a:t>
            </a:r>
            <a:endParaRPr lang="ko-KR" altLang="en-US" sz="15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EB2C2C-E0BD-58C5-639B-501AFEA9AA5D}"/>
              </a:ext>
            </a:extLst>
          </p:cNvPr>
          <p:cNvSpPr/>
          <p:nvPr/>
        </p:nvSpPr>
        <p:spPr>
          <a:xfrm>
            <a:off x="4828974" y="5018490"/>
            <a:ext cx="468000" cy="273301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221A8C4-2D78-879A-1076-AA4241885A28}"/>
              </a:ext>
            </a:extLst>
          </p:cNvPr>
          <p:cNvSpPr/>
          <p:nvPr/>
        </p:nvSpPr>
        <p:spPr>
          <a:xfrm rot="16200000">
            <a:off x="5008701" y="4732626"/>
            <a:ext cx="193935" cy="239486"/>
          </a:xfrm>
          <a:prstGeom prst="rightArrow">
            <a:avLst>
              <a:gd name="adj1" fmla="val 50000"/>
              <a:gd name="adj2" fmla="val 4490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473AB4E-6FD3-B696-812B-33D412D933F4}"/>
              </a:ext>
            </a:extLst>
          </p:cNvPr>
          <p:cNvSpPr/>
          <p:nvPr/>
        </p:nvSpPr>
        <p:spPr>
          <a:xfrm>
            <a:off x="4828974" y="4365099"/>
            <a:ext cx="239486" cy="23948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4CC5067-ECAD-1044-0F3F-CF4DB95373D8}"/>
              </a:ext>
            </a:extLst>
          </p:cNvPr>
          <p:cNvSpPr/>
          <p:nvPr/>
        </p:nvSpPr>
        <p:spPr>
          <a:xfrm>
            <a:off x="5212966" y="4365099"/>
            <a:ext cx="239486" cy="23948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107D0C5-2228-5018-3928-D404CC0E93AA}"/>
              </a:ext>
            </a:extLst>
          </p:cNvPr>
          <p:cNvSpPr/>
          <p:nvPr/>
        </p:nvSpPr>
        <p:spPr>
          <a:xfrm>
            <a:off x="6069949" y="4365099"/>
            <a:ext cx="239486" cy="23948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02A62B4-D67E-0FBE-C332-2A2DB77181F9}"/>
              </a:ext>
            </a:extLst>
          </p:cNvPr>
          <p:cNvSpPr/>
          <p:nvPr/>
        </p:nvSpPr>
        <p:spPr>
          <a:xfrm>
            <a:off x="7360677" y="4365099"/>
            <a:ext cx="239486" cy="23948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E09C8A-CA75-34E3-1885-9723355D82E9}"/>
              </a:ext>
            </a:extLst>
          </p:cNvPr>
          <p:cNvSpPr txBox="1"/>
          <p:nvPr/>
        </p:nvSpPr>
        <p:spPr>
          <a:xfrm>
            <a:off x="5564308" y="4298264"/>
            <a:ext cx="407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800" b="1" i="0" u="none" strike="noStrike" kern="1200" baseline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⋯</a:t>
            </a:r>
            <a:endParaRPr lang="ko-KR" altLang="en-US" sz="1800" b="1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F21305-433E-195E-5388-9B9813C69626}"/>
              </a:ext>
            </a:extLst>
          </p:cNvPr>
          <p:cNvSpPr txBox="1"/>
          <p:nvPr/>
        </p:nvSpPr>
        <p:spPr>
          <a:xfrm>
            <a:off x="6840926" y="4306429"/>
            <a:ext cx="407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800" b="1" i="0" u="none" strike="noStrike" kern="1200" baseline="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⋯</a:t>
            </a:r>
            <a:endParaRPr lang="ko-KR" altLang="en-US" sz="1800" b="1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77B9592-CC51-D0A0-A3F2-203B46D58A79}"/>
              </a:ext>
            </a:extLst>
          </p:cNvPr>
          <p:cNvSpPr/>
          <p:nvPr/>
        </p:nvSpPr>
        <p:spPr>
          <a:xfrm>
            <a:off x="5373586" y="3736715"/>
            <a:ext cx="239486" cy="23948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DEE670F-CEAB-3C54-4AB3-EAC5EE5BF0C1}"/>
              </a:ext>
            </a:extLst>
          </p:cNvPr>
          <p:cNvSpPr/>
          <p:nvPr/>
        </p:nvSpPr>
        <p:spPr>
          <a:xfrm>
            <a:off x="7128864" y="3725186"/>
            <a:ext cx="239486" cy="23948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72CDAF15-1877-B8B0-CE57-412517AB129B}"/>
              </a:ext>
            </a:extLst>
          </p:cNvPr>
          <p:cNvSpPr/>
          <p:nvPr/>
        </p:nvSpPr>
        <p:spPr>
          <a:xfrm rot="16200000">
            <a:off x="6366734" y="3264657"/>
            <a:ext cx="240281" cy="279948"/>
          </a:xfrm>
          <a:prstGeom prst="rightArrow">
            <a:avLst>
              <a:gd name="adj1" fmla="val 50000"/>
              <a:gd name="adj2" fmla="val 4490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C8B81D-C1BF-8246-0F9C-6B9BDC46661E}"/>
              </a:ext>
            </a:extLst>
          </p:cNvPr>
          <p:cNvSpPr txBox="1"/>
          <p:nvPr/>
        </p:nvSpPr>
        <p:spPr>
          <a:xfrm>
            <a:off x="4684346" y="3001075"/>
            <a:ext cx="3517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Softmax</a:t>
            </a:r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06F1661D-73E0-ADBD-0D05-1D2E434A165A}"/>
              </a:ext>
            </a:extLst>
          </p:cNvPr>
          <p:cNvSpPr/>
          <p:nvPr/>
        </p:nvSpPr>
        <p:spPr>
          <a:xfrm rot="14183210">
            <a:off x="5953033" y="2631036"/>
            <a:ext cx="500375" cy="283042"/>
          </a:xfrm>
          <a:prstGeom prst="rightArrow">
            <a:avLst>
              <a:gd name="adj1" fmla="val 50000"/>
              <a:gd name="adj2" fmla="val 4490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1101F891-3699-22AC-C317-1820FF050CA1}"/>
              </a:ext>
            </a:extLst>
          </p:cNvPr>
          <p:cNvSpPr/>
          <p:nvPr/>
        </p:nvSpPr>
        <p:spPr>
          <a:xfrm rot="18167304">
            <a:off x="6481249" y="2634704"/>
            <a:ext cx="500375" cy="283042"/>
          </a:xfrm>
          <a:prstGeom prst="rightArrow">
            <a:avLst>
              <a:gd name="adj1" fmla="val 50000"/>
              <a:gd name="adj2" fmla="val 4490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BACDD6-F1F4-8BF7-ED58-9C8C70C13929}"/>
              </a:ext>
            </a:extLst>
          </p:cNvPr>
          <p:cNvSpPr txBox="1"/>
          <p:nvPr/>
        </p:nvSpPr>
        <p:spPr>
          <a:xfrm>
            <a:off x="4600366" y="2235914"/>
            <a:ext cx="2335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Positive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8FC754-1E90-6C46-2629-EBF5176BEB4F}"/>
              </a:ext>
            </a:extLst>
          </p:cNvPr>
          <p:cNvSpPr txBox="1"/>
          <p:nvPr/>
        </p:nvSpPr>
        <p:spPr>
          <a:xfrm>
            <a:off x="6080825" y="2245737"/>
            <a:ext cx="2335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Negative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93359B0-F090-0854-84AC-203DCD0C754E}"/>
              </a:ext>
            </a:extLst>
          </p:cNvPr>
          <p:cNvCxnSpPr>
            <a:cxnSpLocks/>
            <a:endCxn id="25" idx="3"/>
          </p:cNvCxnSpPr>
          <p:nvPr/>
        </p:nvCxnSpPr>
        <p:spPr>
          <a:xfrm flipV="1">
            <a:off x="5328799" y="3941129"/>
            <a:ext cx="79859" cy="424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D8E6494-DFFC-1721-E20A-9591B41498E3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5569528" y="3945716"/>
            <a:ext cx="535493" cy="454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0A79EA0-26FF-A528-D97A-AEF4FD4641DE}"/>
              </a:ext>
            </a:extLst>
          </p:cNvPr>
          <p:cNvCxnSpPr>
            <a:cxnSpLocks/>
            <a:stCxn id="18" idx="1"/>
            <a:endCxn id="25" idx="5"/>
          </p:cNvCxnSpPr>
          <p:nvPr/>
        </p:nvCxnSpPr>
        <p:spPr>
          <a:xfrm flipH="1" flipV="1">
            <a:off x="5578000" y="3941129"/>
            <a:ext cx="911013" cy="4590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F0276266-B43A-E205-D44B-4C2DD2400F8B}"/>
              </a:ext>
            </a:extLst>
          </p:cNvPr>
          <p:cNvCxnSpPr>
            <a:cxnSpLocks/>
            <a:stCxn id="19" idx="1"/>
            <a:endCxn id="25" idx="5"/>
          </p:cNvCxnSpPr>
          <p:nvPr/>
        </p:nvCxnSpPr>
        <p:spPr>
          <a:xfrm flipH="1" flipV="1">
            <a:off x="5578000" y="3941129"/>
            <a:ext cx="1817749" cy="4590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EC9FA14A-B78A-E32B-EB0A-EC2497D5D7B8}"/>
              </a:ext>
            </a:extLst>
          </p:cNvPr>
          <p:cNvCxnSpPr>
            <a:cxnSpLocks/>
            <a:endCxn id="25" idx="5"/>
          </p:cNvCxnSpPr>
          <p:nvPr/>
        </p:nvCxnSpPr>
        <p:spPr>
          <a:xfrm flipH="1" flipV="1">
            <a:off x="5578000" y="3941129"/>
            <a:ext cx="2233501" cy="4482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BDBB1819-A4D5-CEF6-E981-4690B98D9DFC}"/>
              </a:ext>
            </a:extLst>
          </p:cNvPr>
          <p:cNvSpPr/>
          <p:nvPr/>
        </p:nvSpPr>
        <p:spPr>
          <a:xfrm>
            <a:off x="7744669" y="4365099"/>
            <a:ext cx="239486" cy="23948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DBCC9AFC-D4A8-0D5C-EB9C-79362B7F3658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021417" y="3929600"/>
            <a:ext cx="2142519" cy="45898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E7B23D6-362C-EB8A-0FB3-36DA03029699}"/>
              </a:ext>
            </a:extLst>
          </p:cNvPr>
          <p:cNvCxnSpPr>
            <a:cxnSpLocks/>
          </p:cNvCxnSpPr>
          <p:nvPr/>
        </p:nvCxnSpPr>
        <p:spPr>
          <a:xfrm flipV="1">
            <a:off x="5324018" y="3930334"/>
            <a:ext cx="1819277" cy="43247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27145DC-1D8C-78E6-B392-375778293E4A}"/>
              </a:ext>
            </a:extLst>
          </p:cNvPr>
          <p:cNvCxnSpPr>
            <a:cxnSpLocks/>
            <a:stCxn id="17" idx="7"/>
          </p:cNvCxnSpPr>
          <p:nvPr/>
        </p:nvCxnSpPr>
        <p:spPr>
          <a:xfrm flipV="1">
            <a:off x="6274363" y="3930414"/>
            <a:ext cx="876071" cy="46975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745A259B-A10D-6464-4F45-A97B37E7BA0B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6640034" y="3929600"/>
            <a:ext cx="523902" cy="47629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7858A15-2D0E-C6CB-7543-37CF6EF907AD}"/>
              </a:ext>
            </a:extLst>
          </p:cNvPr>
          <p:cNvSpPr/>
          <p:nvPr/>
        </p:nvSpPr>
        <p:spPr>
          <a:xfrm>
            <a:off x="6453941" y="4365099"/>
            <a:ext cx="239486" cy="23948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EA574BC9-E7BA-C331-7799-053F65CDAD04}"/>
              </a:ext>
            </a:extLst>
          </p:cNvPr>
          <p:cNvCxnSpPr>
            <a:cxnSpLocks/>
            <a:stCxn id="19" idx="1"/>
            <a:endCxn id="26" idx="4"/>
          </p:cNvCxnSpPr>
          <p:nvPr/>
        </p:nvCxnSpPr>
        <p:spPr>
          <a:xfrm flipH="1" flipV="1">
            <a:off x="7248607" y="3964672"/>
            <a:ext cx="147142" cy="43549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1B4C480E-BDB8-5344-F11B-BFA4941F38EF}"/>
              </a:ext>
            </a:extLst>
          </p:cNvPr>
          <p:cNvCxnSpPr>
            <a:cxnSpLocks/>
            <a:stCxn id="20" idx="1"/>
            <a:endCxn id="26" idx="4"/>
          </p:cNvCxnSpPr>
          <p:nvPr/>
        </p:nvCxnSpPr>
        <p:spPr>
          <a:xfrm flipH="1" flipV="1">
            <a:off x="7248607" y="3964672"/>
            <a:ext cx="531134" cy="43549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CF621E50-72AF-6520-5C8D-605BBA578907}"/>
              </a:ext>
            </a:extLst>
          </p:cNvPr>
          <p:cNvSpPr txBox="1"/>
          <p:nvPr/>
        </p:nvSpPr>
        <p:spPr>
          <a:xfrm>
            <a:off x="5571944" y="3671447"/>
            <a:ext cx="167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Dense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2FF1CAB-830E-00B2-C18F-650B51FBF0D6}"/>
              </a:ext>
            </a:extLst>
          </p:cNvPr>
          <p:cNvSpPr txBox="1"/>
          <p:nvPr/>
        </p:nvSpPr>
        <p:spPr>
          <a:xfrm>
            <a:off x="5347070" y="4741797"/>
            <a:ext cx="233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768</a:t>
            </a:r>
          </a:p>
        </p:txBody>
      </p:sp>
      <p:cxnSp>
        <p:nvCxnSpPr>
          <p:cNvPr id="78" name="연결선: 구부러짐 77">
            <a:extLst>
              <a:ext uri="{FF2B5EF4-FFF2-40B4-BE49-F238E27FC236}">
                <a16:creationId xmlns:a16="http://schemas.microsoft.com/office/drawing/2014/main" id="{7D24D7AB-AC63-883D-4496-267551CF0482}"/>
              </a:ext>
            </a:extLst>
          </p:cNvPr>
          <p:cNvCxnSpPr>
            <a:cxnSpLocks/>
            <a:stCxn id="15" idx="4"/>
          </p:cNvCxnSpPr>
          <p:nvPr/>
        </p:nvCxnSpPr>
        <p:spPr>
          <a:xfrm rot="16200000" flipH="1">
            <a:off x="5383401" y="4169901"/>
            <a:ext cx="307852" cy="1177220"/>
          </a:xfrm>
          <a:prstGeom prst="curved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구부러짐 80">
            <a:extLst>
              <a:ext uri="{FF2B5EF4-FFF2-40B4-BE49-F238E27FC236}">
                <a16:creationId xmlns:a16="http://schemas.microsoft.com/office/drawing/2014/main" id="{3F51F56F-B78B-8B2A-2311-8F295FF0B86D}"/>
              </a:ext>
            </a:extLst>
          </p:cNvPr>
          <p:cNvCxnSpPr>
            <a:cxnSpLocks/>
            <a:stCxn id="20" idx="4"/>
          </p:cNvCxnSpPr>
          <p:nvPr/>
        </p:nvCxnSpPr>
        <p:spPr>
          <a:xfrm rot="5400000">
            <a:off x="7198745" y="4246770"/>
            <a:ext cx="307853" cy="1023483"/>
          </a:xfrm>
          <a:prstGeom prst="curved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1559B369-04AF-7132-7E90-1B1D92C84F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3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443"/>
    </mc:Choice>
    <mc:Fallback xmlns="">
      <p:transition spd="slow" advTm="464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B6AAD-A62E-4318-F05C-5A08B891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Model 4</a:t>
            </a:r>
            <a:endParaRPr lang="ko-KR" altLang="en-US" dirty="0">
              <a:latin typeface="HGGGothicssi_Pro 60g" panose="02020603020101020101" pitchFamily="18" charset="-127"/>
              <a:ea typeface="HGGGothicssi_Pro 60g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B45555-5E8D-F5DB-D8FE-B1849B3E1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Compile</a:t>
            </a:r>
          </a:p>
          <a:p>
            <a:pPr lvl="1"/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Optimizer = </a:t>
            </a:r>
            <a:r>
              <a:rPr lang="en-US" altLang="ko-KR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tf.keras.optimizers.Adam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(2e-5)</a:t>
            </a:r>
          </a:p>
          <a:p>
            <a:pPr lvl="1"/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Loss = </a:t>
            </a:r>
            <a:r>
              <a:rPr lang="en-US" altLang="ko-KR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tf.keras.losses.SparseCategoricalCrossentropy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-US" altLang="ko-KR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from_logits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=True)</a:t>
            </a:r>
          </a:p>
          <a:p>
            <a:pPr lvl="1"/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Metric = </a:t>
            </a:r>
            <a:r>
              <a:rPr lang="en-US" altLang="ko-KR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tf.keras.metrics.SparseCategoricalAccuracy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(‘accuracy’)</a:t>
            </a:r>
          </a:p>
          <a:p>
            <a:pPr marL="457200" lvl="1" indent="0">
              <a:buNone/>
            </a:pPr>
            <a:endParaRPr lang="en-US" altLang="ko-KR" sz="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9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Hyper-Parameter</a:t>
            </a:r>
          </a:p>
          <a:p>
            <a:pPr lvl="1"/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Epoch : 300</a:t>
            </a:r>
          </a:p>
          <a:p>
            <a:pPr lvl="1"/>
            <a:r>
              <a:rPr lang="en-US" altLang="ko-KR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Max_len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100</a:t>
            </a:r>
          </a:p>
          <a:p>
            <a:pPr lvl="1"/>
            <a:r>
              <a:rPr lang="en-US" altLang="ko-KR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Batch_size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64</a:t>
            </a:r>
          </a:p>
          <a:p>
            <a:endParaRPr lang="en-US" altLang="ko-KR" sz="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9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Result</a:t>
            </a:r>
          </a:p>
          <a:p>
            <a:pPr lvl="1"/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Train : loss: 0.6942 - accuracy: 0.4989 </a:t>
            </a:r>
          </a:p>
          <a:p>
            <a:pPr lvl="1"/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Validation : loss: 0.6932 - accuracy: 0.4961</a:t>
            </a:r>
          </a:p>
          <a:p>
            <a:pPr lvl="1"/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Test : loss: 0.6932 - accuracy: 0.4961</a:t>
            </a:r>
          </a:p>
          <a:p>
            <a:endParaRPr lang="en-US" altLang="ko-KR" sz="19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41117E-3394-9170-F5F8-BDA697F60427}"/>
              </a:ext>
            </a:extLst>
          </p:cNvPr>
          <p:cNvSpPr/>
          <p:nvPr/>
        </p:nvSpPr>
        <p:spPr>
          <a:xfrm>
            <a:off x="373224" y="1494755"/>
            <a:ext cx="11355356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202989FD-5D49-56FA-DFC8-5C3F1AC2E4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5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64"/>
    </mc:Choice>
    <mc:Fallback xmlns="">
      <p:transition spd="slow" advTm="388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5C5DAC-B244-259D-15EF-5594C1920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50958F-7102-97F2-0643-DCB848692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INTRO</a:t>
            </a:r>
          </a:p>
          <a:p>
            <a:pPr marL="514350" indent="-514350">
              <a:buAutoNum type="arabicPeriod"/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</a:t>
            </a:r>
          </a:p>
          <a:p>
            <a:pPr marL="514350" indent="-514350">
              <a:buAutoNum type="arabicPeriod"/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Preprocessing</a:t>
            </a:r>
          </a:p>
          <a:p>
            <a:pPr marL="514350" indent="-514350">
              <a:buAutoNum type="arabicPeriod"/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Model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RNN</a:t>
            </a:r>
          </a:p>
          <a:p>
            <a:pPr marL="971550" lvl="1" indent="-514350">
              <a:buAutoNum type="arabicParenR"/>
            </a:pP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LSTM / </a:t>
            </a:r>
            <a:r>
              <a:rPr lang="en-US" altLang="ko-KR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BiLSTM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971550" lvl="1" indent="-514350">
              <a:buAutoNum type="arabicParenR"/>
            </a:pP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CNN</a:t>
            </a:r>
          </a:p>
          <a:p>
            <a:pPr marL="971550" lvl="1" indent="-514350">
              <a:buAutoNum type="arabicParenR"/>
            </a:pP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Transformer Encoder</a:t>
            </a:r>
          </a:p>
          <a:p>
            <a:pPr marL="971550" lvl="1" indent="-514350">
              <a:buAutoNum type="arabicParenR"/>
            </a:pPr>
            <a:r>
              <a:rPr lang="en-US" altLang="ko-KR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ViT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971550" lvl="1" indent="-514350">
              <a:buAutoNum type="arabicParenR"/>
            </a:pPr>
            <a:r>
              <a:rPr lang="en-US" altLang="ko-KR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Swin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Transformer</a:t>
            </a:r>
          </a:p>
          <a:p>
            <a:pPr marL="514350" indent="-514350">
              <a:buAutoNum type="arabicPeriod"/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Result</a:t>
            </a:r>
          </a:p>
          <a:p>
            <a:pPr marL="514350" indent="-514350">
              <a:buAutoNum type="arabicPeriod"/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Reference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FD8239A-A387-2C27-1DB5-B145FF148004}"/>
              </a:ext>
            </a:extLst>
          </p:cNvPr>
          <p:cNvSpPr/>
          <p:nvPr/>
        </p:nvSpPr>
        <p:spPr>
          <a:xfrm>
            <a:off x="373224" y="1494755"/>
            <a:ext cx="11355356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0678BC11-E4C8-CA52-9478-B769FA4D3C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0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15"/>
    </mc:Choice>
    <mc:Fallback xmlns="">
      <p:transition spd="slow" advTm="200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B6AAD-A62E-4318-F05C-5A08B891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Vision Transformer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41117E-3394-9170-F5F8-BDA697F60427}"/>
              </a:ext>
            </a:extLst>
          </p:cNvPr>
          <p:cNvSpPr/>
          <p:nvPr/>
        </p:nvSpPr>
        <p:spPr>
          <a:xfrm>
            <a:off x="373224" y="1494755"/>
            <a:ext cx="11355356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BD35AA9F-D8AC-4DA0-DB61-6C4399E409A0}"/>
              </a:ext>
            </a:extLst>
          </p:cNvPr>
          <p:cNvGrpSpPr/>
          <p:nvPr/>
        </p:nvGrpSpPr>
        <p:grpSpPr>
          <a:xfrm>
            <a:off x="4420087" y="2571439"/>
            <a:ext cx="7051280" cy="3817329"/>
            <a:chOff x="4302520" y="2081901"/>
            <a:chExt cx="7051280" cy="3817329"/>
          </a:xfrm>
        </p:grpSpPr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33666BA8-2A95-0BE7-8BE9-91E259ABDF4A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V="1">
              <a:off x="6727568" y="3820097"/>
              <a:ext cx="2400" cy="36744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80457E1C-6ACB-8BDE-43DF-715E6F598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0972" y="3820097"/>
              <a:ext cx="0" cy="149299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A34ED68E-490C-6A6D-ECB5-DE203746D5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29017" y="3811938"/>
              <a:ext cx="0" cy="149299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6F14606E-7BA7-283D-6DF4-B30407A745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35531" y="3811938"/>
              <a:ext cx="0" cy="149299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71DBF36E-5B85-2DF3-04E0-AE9E27E720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26179" y="3807397"/>
              <a:ext cx="0" cy="149299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3B80C3BE-280C-A673-1DD3-11C3521E16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2143" y="3807397"/>
              <a:ext cx="0" cy="149299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8A8CF4C7-4F9B-9A94-6748-0F3E9F7286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24015" y="3807397"/>
              <a:ext cx="0" cy="149299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FD9D5523-4F0D-1A5D-2286-733E6CBD5B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9208" y="3807397"/>
              <a:ext cx="0" cy="149299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EEFB2825-A2CF-89B5-EF68-125BF228C2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1853" y="3811938"/>
              <a:ext cx="0" cy="149299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2F2CC466-274F-5611-1DF9-C380B057D8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38367" y="3811938"/>
              <a:ext cx="0" cy="149299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601B1A22-5E4B-8F33-B0CE-39EAC0ADC461}"/>
                </a:ext>
              </a:extLst>
            </p:cNvPr>
            <p:cNvSpPr/>
            <p:nvPr/>
          </p:nvSpPr>
          <p:spPr>
            <a:xfrm>
              <a:off x="6459165" y="2455989"/>
              <a:ext cx="792000" cy="576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MLP</a:t>
              </a:r>
            </a:p>
            <a:p>
              <a:pPr algn="ctr"/>
              <a:r>
                <a:rPr kumimoji="1" lang="en-US" altLang="ko-Kore-KR" sz="16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Head</a:t>
              </a:r>
              <a:endParaRPr kumimoji="1" lang="ko-Kore-KR" altLang="en-US" sz="16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A5C77569-8DF0-BCE9-45B3-E93853C2EB6E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6855165" y="3031989"/>
              <a:ext cx="0" cy="20759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F2A0D7D6-B836-63AE-D527-9848496255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89877" y="2716884"/>
              <a:ext cx="3600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D7486597-6FA7-3EBB-77BE-7C4A129140CA}"/>
                </a:ext>
              </a:extLst>
            </p:cNvPr>
            <p:cNvCxnSpPr>
              <a:cxnSpLocks/>
            </p:cNvCxnSpPr>
            <p:nvPr/>
          </p:nvCxnSpPr>
          <p:spPr>
            <a:xfrm>
              <a:off x="6173361" y="4320680"/>
              <a:ext cx="2520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모서리가 둥근 직사각형 31">
              <a:extLst>
                <a:ext uri="{FF2B5EF4-FFF2-40B4-BE49-F238E27FC236}">
                  <a16:creationId xmlns:a16="http://schemas.microsoft.com/office/drawing/2014/main" id="{35465251-2D9B-10FA-D11C-6889C6B58544}"/>
                </a:ext>
              </a:extLst>
            </p:cNvPr>
            <p:cNvSpPr/>
            <p:nvPr/>
          </p:nvSpPr>
          <p:spPr>
            <a:xfrm>
              <a:off x="6432983" y="3235128"/>
              <a:ext cx="4865285" cy="576001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Transformer Encoder</a:t>
              </a:r>
              <a:endParaRPr kumimoji="1" lang="ko-Kore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1" name="모서리가 둥근 직사각형 40">
              <a:extLst>
                <a:ext uri="{FF2B5EF4-FFF2-40B4-BE49-F238E27FC236}">
                  <a16:creationId xmlns:a16="http://schemas.microsoft.com/office/drawing/2014/main" id="{C99255DF-8C99-B185-9E47-0BA68B5A93D0}"/>
                </a:ext>
              </a:extLst>
            </p:cNvPr>
            <p:cNvSpPr/>
            <p:nvPr/>
          </p:nvSpPr>
          <p:spPr>
            <a:xfrm>
              <a:off x="5699102" y="2081901"/>
              <a:ext cx="395634" cy="132417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class</a:t>
              </a:r>
              <a:endParaRPr kumimoji="1" lang="ko-Kore-KR" altLang="en-US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4" name="모서리가 둥근 직사각형 43">
              <a:extLst>
                <a:ext uri="{FF2B5EF4-FFF2-40B4-BE49-F238E27FC236}">
                  <a16:creationId xmlns:a16="http://schemas.microsoft.com/office/drawing/2014/main" id="{6A7AEBC5-0CAB-A70A-E6B2-B27CA8BDF0EF}"/>
                </a:ext>
              </a:extLst>
            </p:cNvPr>
            <p:cNvSpPr/>
            <p:nvPr/>
          </p:nvSpPr>
          <p:spPr>
            <a:xfrm>
              <a:off x="6502265" y="4187017"/>
              <a:ext cx="144000" cy="284564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</a:t>
              </a:r>
              <a:endParaRPr kumimoji="1" lang="ko-Kore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5" name="모서리가 둥근 직사각형 44">
              <a:extLst>
                <a:ext uri="{FF2B5EF4-FFF2-40B4-BE49-F238E27FC236}">
                  <a16:creationId xmlns:a16="http://schemas.microsoft.com/office/drawing/2014/main" id="{47FB4FAB-74B5-5371-1871-9E52E718FB76}"/>
                </a:ext>
              </a:extLst>
            </p:cNvPr>
            <p:cNvSpPr/>
            <p:nvPr/>
          </p:nvSpPr>
          <p:spPr>
            <a:xfrm>
              <a:off x="6655568" y="4187546"/>
              <a:ext cx="144000" cy="28456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*</a:t>
              </a:r>
              <a:endParaRPr kumimoji="1" lang="ko-Kore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6" name="모서리가 둥근 직사각형 45">
              <a:extLst>
                <a:ext uri="{FF2B5EF4-FFF2-40B4-BE49-F238E27FC236}">
                  <a16:creationId xmlns:a16="http://schemas.microsoft.com/office/drawing/2014/main" id="{6E22D010-E5DB-449A-2781-40C830E564BD}"/>
                </a:ext>
              </a:extLst>
            </p:cNvPr>
            <p:cNvSpPr/>
            <p:nvPr/>
          </p:nvSpPr>
          <p:spPr>
            <a:xfrm>
              <a:off x="7011067" y="4186488"/>
              <a:ext cx="144000" cy="284564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  <a:endParaRPr kumimoji="1" lang="ko-Kore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7" name="모서리가 둥근 직사각형 46">
              <a:extLst>
                <a:ext uri="{FF2B5EF4-FFF2-40B4-BE49-F238E27FC236}">
                  <a16:creationId xmlns:a16="http://schemas.microsoft.com/office/drawing/2014/main" id="{0F0A0CA5-9B9B-90D3-3F45-B76B43C00E31}"/>
                </a:ext>
              </a:extLst>
            </p:cNvPr>
            <p:cNvSpPr/>
            <p:nvPr/>
          </p:nvSpPr>
          <p:spPr>
            <a:xfrm>
              <a:off x="7164370" y="4187017"/>
              <a:ext cx="144000" cy="28456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DDD47FD1-5660-1308-1B40-35C34FD52480}"/>
                </a:ext>
              </a:extLst>
            </p:cNvPr>
            <p:cNvSpPr/>
            <p:nvPr/>
          </p:nvSpPr>
          <p:spPr>
            <a:xfrm>
              <a:off x="7505103" y="4185959"/>
              <a:ext cx="144000" cy="284564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</a:t>
              </a:r>
              <a:endParaRPr kumimoji="1" lang="ko-Kore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FB82B56F-05F5-39D6-C37E-846B6959FF15}"/>
                </a:ext>
              </a:extLst>
            </p:cNvPr>
            <p:cNvSpPr/>
            <p:nvPr/>
          </p:nvSpPr>
          <p:spPr>
            <a:xfrm>
              <a:off x="7658406" y="4186488"/>
              <a:ext cx="144000" cy="28456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50" name="모서리가 둥근 직사각형 49">
              <a:extLst>
                <a:ext uri="{FF2B5EF4-FFF2-40B4-BE49-F238E27FC236}">
                  <a16:creationId xmlns:a16="http://schemas.microsoft.com/office/drawing/2014/main" id="{B2B52F85-72F1-70C2-DCE1-8E27162B172F}"/>
                </a:ext>
              </a:extLst>
            </p:cNvPr>
            <p:cNvSpPr/>
            <p:nvPr/>
          </p:nvSpPr>
          <p:spPr>
            <a:xfrm>
              <a:off x="8013905" y="4183767"/>
              <a:ext cx="144000" cy="284564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3</a:t>
              </a:r>
              <a:endParaRPr kumimoji="1" lang="ko-Kore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51" name="모서리가 둥근 직사각형 50">
              <a:extLst>
                <a:ext uri="{FF2B5EF4-FFF2-40B4-BE49-F238E27FC236}">
                  <a16:creationId xmlns:a16="http://schemas.microsoft.com/office/drawing/2014/main" id="{AFFAD5B8-6839-5ED7-D917-9BD4285672FC}"/>
                </a:ext>
              </a:extLst>
            </p:cNvPr>
            <p:cNvSpPr/>
            <p:nvPr/>
          </p:nvSpPr>
          <p:spPr>
            <a:xfrm>
              <a:off x="8167208" y="4184296"/>
              <a:ext cx="144000" cy="28456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52" name="모서리가 둥근 직사각형 51">
              <a:extLst>
                <a:ext uri="{FF2B5EF4-FFF2-40B4-BE49-F238E27FC236}">
                  <a16:creationId xmlns:a16="http://schemas.microsoft.com/office/drawing/2014/main" id="{806A8404-396C-0CA7-5258-8F04D5F31F69}"/>
                </a:ext>
              </a:extLst>
            </p:cNvPr>
            <p:cNvSpPr/>
            <p:nvPr/>
          </p:nvSpPr>
          <p:spPr>
            <a:xfrm>
              <a:off x="8507941" y="4183238"/>
              <a:ext cx="144000" cy="284564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4</a:t>
              </a:r>
              <a:endParaRPr kumimoji="1" lang="ko-Kore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53" name="모서리가 둥근 직사각형 52">
              <a:extLst>
                <a:ext uri="{FF2B5EF4-FFF2-40B4-BE49-F238E27FC236}">
                  <a16:creationId xmlns:a16="http://schemas.microsoft.com/office/drawing/2014/main" id="{26E4CD84-43FB-807F-173B-F92D840F15F9}"/>
                </a:ext>
              </a:extLst>
            </p:cNvPr>
            <p:cNvSpPr/>
            <p:nvPr/>
          </p:nvSpPr>
          <p:spPr>
            <a:xfrm>
              <a:off x="8661244" y="4183767"/>
              <a:ext cx="144000" cy="28456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54" name="모서리가 둥근 직사각형 53">
              <a:extLst>
                <a:ext uri="{FF2B5EF4-FFF2-40B4-BE49-F238E27FC236}">
                  <a16:creationId xmlns:a16="http://schemas.microsoft.com/office/drawing/2014/main" id="{B8BB0EBF-95A7-6B0E-F14A-53F6DC4772E0}"/>
                </a:ext>
              </a:extLst>
            </p:cNvPr>
            <p:cNvSpPr/>
            <p:nvPr/>
          </p:nvSpPr>
          <p:spPr>
            <a:xfrm>
              <a:off x="9006840" y="4194899"/>
              <a:ext cx="144000" cy="284564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5</a:t>
              </a:r>
              <a:endParaRPr kumimoji="1" lang="ko-Kore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51D98FBE-4AAB-A8F3-1A57-FBAF4F2710D1}"/>
                </a:ext>
              </a:extLst>
            </p:cNvPr>
            <p:cNvSpPr/>
            <p:nvPr/>
          </p:nvSpPr>
          <p:spPr>
            <a:xfrm>
              <a:off x="9160143" y="4195428"/>
              <a:ext cx="144000" cy="28456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03076450-4C1E-C280-F7DB-BD130A865E0E}"/>
                </a:ext>
              </a:extLst>
            </p:cNvPr>
            <p:cNvSpPr/>
            <p:nvPr/>
          </p:nvSpPr>
          <p:spPr>
            <a:xfrm>
              <a:off x="9500876" y="4194370"/>
              <a:ext cx="144000" cy="284564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6</a:t>
              </a:r>
              <a:endParaRPr kumimoji="1" lang="ko-Kore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57" name="모서리가 둥근 직사각형 56">
              <a:extLst>
                <a:ext uri="{FF2B5EF4-FFF2-40B4-BE49-F238E27FC236}">
                  <a16:creationId xmlns:a16="http://schemas.microsoft.com/office/drawing/2014/main" id="{D97229CE-24BB-DBC0-AF25-00FBABA0B7AC}"/>
                </a:ext>
              </a:extLst>
            </p:cNvPr>
            <p:cNvSpPr/>
            <p:nvPr/>
          </p:nvSpPr>
          <p:spPr>
            <a:xfrm>
              <a:off x="9654179" y="4194899"/>
              <a:ext cx="144000" cy="28456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58" name="모서리가 둥근 직사각형 57">
              <a:extLst>
                <a:ext uri="{FF2B5EF4-FFF2-40B4-BE49-F238E27FC236}">
                  <a16:creationId xmlns:a16="http://schemas.microsoft.com/office/drawing/2014/main" id="{77676B70-B932-5D13-1FE0-B3F9E072A124}"/>
                </a:ext>
              </a:extLst>
            </p:cNvPr>
            <p:cNvSpPr/>
            <p:nvPr/>
          </p:nvSpPr>
          <p:spPr>
            <a:xfrm>
              <a:off x="10009678" y="4192178"/>
              <a:ext cx="144000" cy="284564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7</a:t>
              </a:r>
              <a:endParaRPr kumimoji="1" lang="ko-Kore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59" name="모서리가 둥근 직사각형 58">
              <a:extLst>
                <a:ext uri="{FF2B5EF4-FFF2-40B4-BE49-F238E27FC236}">
                  <a16:creationId xmlns:a16="http://schemas.microsoft.com/office/drawing/2014/main" id="{267EC6FA-31EA-AEF7-1033-8CF4A915C44D}"/>
                </a:ext>
              </a:extLst>
            </p:cNvPr>
            <p:cNvSpPr/>
            <p:nvPr/>
          </p:nvSpPr>
          <p:spPr>
            <a:xfrm>
              <a:off x="10162981" y="4192707"/>
              <a:ext cx="144000" cy="28456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0" name="모서리가 둥근 직사각형 59">
              <a:extLst>
                <a:ext uri="{FF2B5EF4-FFF2-40B4-BE49-F238E27FC236}">
                  <a16:creationId xmlns:a16="http://schemas.microsoft.com/office/drawing/2014/main" id="{EFB6E5DB-FA1C-9268-21C0-11162AAC1894}"/>
                </a:ext>
              </a:extLst>
            </p:cNvPr>
            <p:cNvSpPr/>
            <p:nvPr/>
          </p:nvSpPr>
          <p:spPr>
            <a:xfrm>
              <a:off x="10503714" y="4191649"/>
              <a:ext cx="144000" cy="284564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8</a:t>
              </a:r>
              <a:endParaRPr kumimoji="1" lang="ko-Kore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1" name="모서리가 둥근 직사각형 60">
              <a:extLst>
                <a:ext uri="{FF2B5EF4-FFF2-40B4-BE49-F238E27FC236}">
                  <a16:creationId xmlns:a16="http://schemas.microsoft.com/office/drawing/2014/main" id="{9DB095F9-3809-BE83-2F6E-4218189CDE19}"/>
                </a:ext>
              </a:extLst>
            </p:cNvPr>
            <p:cNvSpPr/>
            <p:nvPr/>
          </p:nvSpPr>
          <p:spPr>
            <a:xfrm>
              <a:off x="10657017" y="4192178"/>
              <a:ext cx="144000" cy="28456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D5C5AD87-D2F1-8EEC-6211-4E1EC3E22C14}"/>
                </a:ext>
              </a:extLst>
            </p:cNvPr>
            <p:cNvSpPr/>
            <p:nvPr/>
          </p:nvSpPr>
          <p:spPr>
            <a:xfrm>
              <a:off x="11000966" y="4186488"/>
              <a:ext cx="144000" cy="284564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9</a:t>
              </a:r>
              <a:endParaRPr kumimoji="1" lang="ko-Kore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A60FB70D-26AE-A1AE-7D12-861FE865D979}"/>
                </a:ext>
              </a:extLst>
            </p:cNvPr>
            <p:cNvSpPr/>
            <p:nvPr/>
          </p:nvSpPr>
          <p:spPr>
            <a:xfrm>
              <a:off x="11154269" y="4187017"/>
              <a:ext cx="144000" cy="28456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74" name="모서리가 둥근 직사각형 73">
              <a:extLst>
                <a:ext uri="{FF2B5EF4-FFF2-40B4-BE49-F238E27FC236}">
                  <a16:creationId xmlns:a16="http://schemas.microsoft.com/office/drawing/2014/main" id="{1E3FE287-04BA-B46B-A380-6A63223AAB77}"/>
                </a:ext>
              </a:extLst>
            </p:cNvPr>
            <p:cNvSpPr/>
            <p:nvPr/>
          </p:nvSpPr>
          <p:spPr>
            <a:xfrm>
              <a:off x="6985920" y="4686093"/>
              <a:ext cx="4312348" cy="395894"/>
            </a:xfrm>
            <a:prstGeom prst="roundRect">
              <a:avLst/>
            </a:prstGeom>
            <a:solidFill>
              <a:srgbClr val="FFD9FF"/>
            </a:solidFill>
            <a:ln>
              <a:solidFill>
                <a:srgbClr val="FF8C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Linear Projection Flattened Patches</a:t>
              </a:r>
              <a:endParaRPr kumimoji="1" lang="ko-Kore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0AD2773-CF29-F8F3-4A1E-3F2CC6C9FEDD}"/>
                </a:ext>
              </a:extLst>
            </p:cNvPr>
            <p:cNvSpPr txBox="1"/>
            <p:nvPr/>
          </p:nvSpPr>
          <p:spPr>
            <a:xfrm>
              <a:off x="4302520" y="3939373"/>
              <a:ext cx="1983093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Patch + Position</a:t>
              </a:r>
            </a:p>
            <a:p>
              <a:pPr algn="ctr"/>
              <a:r>
                <a:rPr kumimoji="1" lang="en-US" altLang="ko-Kore-KR" sz="1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Embedding</a:t>
              </a:r>
            </a:p>
            <a:p>
              <a:pPr algn="ctr"/>
              <a:endParaRPr kumimoji="1" lang="en-US" altLang="ko-Kore-KR" sz="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kumimoji="1" lang="en-US" altLang="ko-Kore-KR" sz="11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* </a:t>
              </a:r>
              <a:r>
                <a:rPr kumimoji="1" lang="en-US" altLang="ko-Kore-KR" sz="9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Extra learnable</a:t>
              </a:r>
            </a:p>
            <a:p>
              <a:pPr algn="ctr"/>
              <a:r>
                <a:rPr kumimoji="1" lang="en-US" altLang="ko-Kore-KR" sz="9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[class] embedding</a:t>
              </a:r>
              <a:endParaRPr kumimoji="1" lang="ko-Kore-KR" altLang="en-US" sz="9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F3771C87-4F45-A394-1C70-27381CECFAEF}"/>
                </a:ext>
              </a:extLst>
            </p:cNvPr>
            <p:cNvSpPr/>
            <p:nvPr/>
          </p:nvSpPr>
          <p:spPr>
            <a:xfrm>
              <a:off x="4839249" y="4952402"/>
              <a:ext cx="288000" cy="288000"/>
            </a:xfrm>
            <a:prstGeom prst="roundRect">
              <a:avLst>
                <a:gd name="adj" fmla="val 6851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w</a:t>
              </a:r>
              <a:endParaRPr kumimoji="1" lang="ko-Kore-KR" altLang="en-US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5F7BC09-5B04-07DE-1F4C-DD6C7D56AA89}"/>
                </a:ext>
              </a:extLst>
            </p:cNvPr>
            <p:cNvSpPr/>
            <p:nvPr/>
          </p:nvSpPr>
          <p:spPr>
            <a:xfrm>
              <a:off x="5169782" y="4952402"/>
              <a:ext cx="288000" cy="288000"/>
            </a:xfrm>
            <a:prstGeom prst="roundRect">
              <a:avLst>
                <a:gd name="adj" fmla="val 6851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w</a:t>
              </a:r>
              <a:endParaRPr kumimoji="1" lang="ko-Kore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83" name="모서리가 둥근 직사각형 82">
              <a:extLst>
                <a:ext uri="{FF2B5EF4-FFF2-40B4-BE49-F238E27FC236}">
                  <a16:creationId xmlns:a16="http://schemas.microsoft.com/office/drawing/2014/main" id="{D9B2AE38-64F6-D6F6-A212-F42980A90599}"/>
                </a:ext>
              </a:extLst>
            </p:cNvPr>
            <p:cNvSpPr/>
            <p:nvPr/>
          </p:nvSpPr>
          <p:spPr>
            <a:xfrm>
              <a:off x="5499272" y="4952402"/>
              <a:ext cx="288000" cy="288000"/>
            </a:xfrm>
            <a:prstGeom prst="roundRect">
              <a:avLst>
                <a:gd name="adj" fmla="val 6851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w</a:t>
              </a:r>
              <a:endParaRPr kumimoji="1" lang="ko-Kore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7CF42307-6D36-F5BB-C369-374B9A830B80}"/>
                </a:ext>
              </a:extLst>
            </p:cNvPr>
            <p:cNvSpPr/>
            <p:nvPr/>
          </p:nvSpPr>
          <p:spPr>
            <a:xfrm>
              <a:off x="4839249" y="5281816"/>
              <a:ext cx="288000" cy="288000"/>
            </a:xfrm>
            <a:prstGeom prst="roundRect">
              <a:avLst>
                <a:gd name="adj" fmla="val 6851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w</a:t>
              </a:r>
              <a:endParaRPr kumimoji="1" lang="ko-Kore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85" name="모서리가 둥근 직사각형 84">
              <a:extLst>
                <a:ext uri="{FF2B5EF4-FFF2-40B4-BE49-F238E27FC236}">
                  <a16:creationId xmlns:a16="http://schemas.microsoft.com/office/drawing/2014/main" id="{135BDA0C-5151-D701-8349-61C79D0EC8DE}"/>
                </a:ext>
              </a:extLst>
            </p:cNvPr>
            <p:cNvSpPr/>
            <p:nvPr/>
          </p:nvSpPr>
          <p:spPr>
            <a:xfrm>
              <a:off x="5169782" y="5281816"/>
              <a:ext cx="288000" cy="288000"/>
            </a:xfrm>
            <a:prstGeom prst="roundRect">
              <a:avLst>
                <a:gd name="adj" fmla="val 6851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w</a:t>
              </a:r>
              <a:endParaRPr kumimoji="1" lang="ko-Kore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86" name="모서리가 둥근 직사각형 85">
              <a:extLst>
                <a:ext uri="{FF2B5EF4-FFF2-40B4-BE49-F238E27FC236}">
                  <a16:creationId xmlns:a16="http://schemas.microsoft.com/office/drawing/2014/main" id="{29F8AA7C-2171-BB93-BE9D-CF50C7A2B652}"/>
                </a:ext>
              </a:extLst>
            </p:cNvPr>
            <p:cNvSpPr/>
            <p:nvPr/>
          </p:nvSpPr>
          <p:spPr>
            <a:xfrm>
              <a:off x="5500471" y="5281816"/>
              <a:ext cx="288000" cy="288000"/>
            </a:xfrm>
            <a:prstGeom prst="roundRect">
              <a:avLst>
                <a:gd name="adj" fmla="val 6851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w</a:t>
              </a:r>
              <a:endParaRPr kumimoji="1" lang="ko-Kore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C4D97435-97FB-5BF3-1FC1-05C547630A26}"/>
                </a:ext>
              </a:extLst>
            </p:cNvPr>
            <p:cNvSpPr/>
            <p:nvPr/>
          </p:nvSpPr>
          <p:spPr>
            <a:xfrm>
              <a:off x="4839249" y="5611230"/>
              <a:ext cx="288000" cy="288000"/>
            </a:xfrm>
            <a:prstGeom prst="roundRect">
              <a:avLst>
                <a:gd name="adj" fmla="val 6851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w</a:t>
              </a:r>
              <a:endParaRPr kumimoji="1" lang="ko-Kore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88" name="모서리가 둥근 직사각형 87">
              <a:extLst>
                <a:ext uri="{FF2B5EF4-FFF2-40B4-BE49-F238E27FC236}">
                  <a16:creationId xmlns:a16="http://schemas.microsoft.com/office/drawing/2014/main" id="{63EE7A5B-4C36-ABB9-D8B6-9136919536A8}"/>
                </a:ext>
              </a:extLst>
            </p:cNvPr>
            <p:cNvSpPr/>
            <p:nvPr/>
          </p:nvSpPr>
          <p:spPr>
            <a:xfrm>
              <a:off x="5169782" y="5611230"/>
              <a:ext cx="288000" cy="288000"/>
            </a:xfrm>
            <a:prstGeom prst="roundRect">
              <a:avLst>
                <a:gd name="adj" fmla="val 6851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w</a:t>
              </a:r>
              <a:endParaRPr kumimoji="1" lang="ko-Kore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F7ABF9DE-8BE3-81F2-3E2C-7924F7F09C84}"/>
                </a:ext>
              </a:extLst>
            </p:cNvPr>
            <p:cNvSpPr/>
            <p:nvPr/>
          </p:nvSpPr>
          <p:spPr>
            <a:xfrm>
              <a:off x="5500471" y="5611230"/>
              <a:ext cx="288000" cy="288000"/>
            </a:xfrm>
            <a:prstGeom prst="roundRect">
              <a:avLst>
                <a:gd name="adj" fmla="val 6851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w</a:t>
              </a:r>
              <a:endParaRPr kumimoji="1" lang="ko-Kore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91" name="모서리가 둥근 직사각형 90">
              <a:extLst>
                <a:ext uri="{FF2B5EF4-FFF2-40B4-BE49-F238E27FC236}">
                  <a16:creationId xmlns:a16="http://schemas.microsoft.com/office/drawing/2014/main" id="{9E1A41B4-5FE7-387C-B332-B6F302291675}"/>
                </a:ext>
              </a:extLst>
            </p:cNvPr>
            <p:cNvSpPr/>
            <p:nvPr/>
          </p:nvSpPr>
          <p:spPr>
            <a:xfrm>
              <a:off x="7083067" y="5304095"/>
              <a:ext cx="288000" cy="288000"/>
            </a:xfrm>
            <a:prstGeom prst="roundRect">
              <a:avLst>
                <a:gd name="adj" fmla="val 6851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w</a:t>
              </a:r>
              <a:endParaRPr kumimoji="1" lang="ko-Kore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92" name="모서리가 둥근 직사각형 91">
              <a:extLst>
                <a:ext uri="{FF2B5EF4-FFF2-40B4-BE49-F238E27FC236}">
                  <a16:creationId xmlns:a16="http://schemas.microsoft.com/office/drawing/2014/main" id="{B1D51409-903D-CC13-8956-1F3C440F31E0}"/>
                </a:ext>
              </a:extLst>
            </p:cNvPr>
            <p:cNvSpPr/>
            <p:nvPr/>
          </p:nvSpPr>
          <p:spPr>
            <a:xfrm>
              <a:off x="7590601" y="5304095"/>
              <a:ext cx="288000" cy="288000"/>
            </a:xfrm>
            <a:prstGeom prst="roundRect">
              <a:avLst>
                <a:gd name="adj" fmla="val 6851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w</a:t>
              </a:r>
              <a:endParaRPr kumimoji="1" lang="ko-Kore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93" name="모서리가 둥근 직사각형 92">
              <a:extLst>
                <a:ext uri="{FF2B5EF4-FFF2-40B4-BE49-F238E27FC236}">
                  <a16:creationId xmlns:a16="http://schemas.microsoft.com/office/drawing/2014/main" id="{9CBCB5C9-26D1-C411-09C3-BD254FF81CB6}"/>
                </a:ext>
              </a:extLst>
            </p:cNvPr>
            <p:cNvSpPr/>
            <p:nvPr/>
          </p:nvSpPr>
          <p:spPr>
            <a:xfrm>
              <a:off x="8098135" y="5304095"/>
              <a:ext cx="288000" cy="288000"/>
            </a:xfrm>
            <a:prstGeom prst="roundRect">
              <a:avLst>
                <a:gd name="adj" fmla="val 6851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w</a:t>
              </a:r>
              <a:endParaRPr kumimoji="1" lang="ko-Kore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96" name="모서리가 둥근 직사각형 95">
              <a:extLst>
                <a:ext uri="{FF2B5EF4-FFF2-40B4-BE49-F238E27FC236}">
                  <a16:creationId xmlns:a16="http://schemas.microsoft.com/office/drawing/2014/main" id="{9A752E42-4174-0BC8-FA8F-B39560299CDA}"/>
                </a:ext>
              </a:extLst>
            </p:cNvPr>
            <p:cNvSpPr/>
            <p:nvPr/>
          </p:nvSpPr>
          <p:spPr>
            <a:xfrm>
              <a:off x="8594583" y="5296499"/>
              <a:ext cx="288000" cy="288000"/>
            </a:xfrm>
            <a:prstGeom prst="roundRect">
              <a:avLst>
                <a:gd name="adj" fmla="val 6851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w</a:t>
              </a:r>
              <a:endParaRPr kumimoji="1" lang="ko-Kore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97" name="모서리가 둥근 직사각형 96">
              <a:extLst>
                <a:ext uri="{FF2B5EF4-FFF2-40B4-BE49-F238E27FC236}">
                  <a16:creationId xmlns:a16="http://schemas.microsoft.com/office/drawing/2014/main" id="{603E4D98-3BF2-37A2-CC5C-4C2D440E8F6D}"/>
                </a:ext>
              </a:extLst>
            </p:cNvPr>
            <p:cNvSpPr/>
            <p:nvPr/>
          </p:nvSpPr>
          <p:spPr>
            <a:xfrm>
              <a:off x="9091957" y="5296499"/>
              <a:ext cx="288000" cy="288000"/>
            </a:xfrm>
            <a:prstGeom prst="roundRect">
              <a:avLst>
                <a:gd name="adj" fmla="val 6851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w</a:t>
              </a:r>
              <a:endParaRPr kumimoji="1" lang="ko-Kore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98" name="모서리가 둥근 직사각형 97">
              <a:extLst>
                <a:ext uri="{FF2B5EF4-FFF2-40B4-BE49-F238E27FC236}">
                  <a16:creationId xmlns:a16="http://schemas.microsoft.com/office/drawing/2014/main" id="{8D0248CE-83D8-F4CA-06B8-98C7B8244C52}"/>
                </a:ext>
              </a:extLst>
            </p:cNvPr>
            <p:cNvSpPr/>
            <p:nvPr/>
          </p:nvSpPr>
          <p:spPr>
            <a:xfrm>
              <a:off x="9589331" y="5296499"/>
              <a:ext cx="288000" cy="288000"/>
            </a:xfrm>
            <a:prstGeom prst="roundRect">
              <a:avLst>
                <a:gd name="adj" fmla="val 6851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w</a:t>
              </a:r>
              <a:endParaRPr kumimoji="1" lang="ko-Kore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99" name="모서리가 둥근 직사각형 98">
              <a:extLst>
                <a:ext uri="{FF2B5EF4-FFF2-40B4-BE49-F238E27FC236}">
                  <a16:creationId xmlns:a16="http://schemas.microsoft.com/office/drawing/2014/main" id="{F5BECA74-0596-7E4E-39BE-63111F72C4B9}"/>
                </a:ext>
              </a:extLst>
            </p:cNvPr>
            <p:cNvSpPr/>
            <p:nvPr/>
          </p:nvSpPr>
          <p:spPr>
            <a:xfrm>
              <a:off x="10091372" y="5296499"/>
              <a:ext cx="288000" cy="288000"/>
            </a:xfrm>
            <a:prstGeom prst="roundRect">
              <a:avLst>
                <a:gd name="adj" fmla="val 6851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w</a:t>
              </a:r>
              <a:endParaRPr kumimoji="1" lang="ko-Kore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D91EE024-AA14-62C0-4E31-37143EB5DAAA}"/>
                </a:ext>
              </a:extLst>
            </p:cNvPr>
            <p:cNvSpPr/>
            <p:nvPr/>
          </p:nvSpPr>
          <p:spPr>
            <a:xfrm>
              <a:off x="10588746" y="5296499"/>
              <a:ext cx="288000" cy="288000"/>
            </a:xfrm>
            <a:prstGeom prst="roundRect">
              <a:avLst>
                <a:gd name="adj" fmla="val 6851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w</a:t>
              </a:r>
              <a:endParaRPr kumimoji="1" lang="ko-Kore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C20A8FD7-6615-716D-94D4-BE0A4677C083}"/>
                </a:ext>
              </a:extLst>
            </p:cNvPr>
            <p:cNvSpPr/>
            <p:nvPr/>
          </p:nvSpPr>
          <p:spPr>
            <a:xfrm>
              <a:off x="11065800" y="5296499"/>
              <a:ext cx="288000" cy="288000"/>
            </a:xfrm>
            <a:prstGeom prst="roundRect">
              <a:avLst>
                <a:gd name="adj" fmla="val 6851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w</a:t>
              </a:r>
              <a:endParaRPr kumimoji="1" lang="ko-Kore-KR" altLang="en-US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B9232F3E-F45A-AE6F-8FC1-C771356E501C}"/>
                </a:ext>
              </a:extLst>
            </p:cNvPr>
            <p:cNvCxnSpPr>
              <a:cxnSpLocks/>
            </p:cNvCxnSpPr>
            <p:nvPr/>
          </p:nvCxnSpPr>
          <p:spPr>
            <a:xfrm>
              <a:off x="6070265" y="5448793"/>
              <a:ext cx="8640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8DB70ABE-38AF-FB01-9B87-D76E3C7FA4E2}"/>
              </a:ext>
            </a:extLst>
          </p:cNvPr>
          <p:cNvSpPr/>
          <p:nvPr/>
        </p:nvSpPr>
        <p:spPr>
          <a:xfrm>
            <a:off x="720061" y="1880181"/>
            <a:ext cx="106337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/>
            <a:r>
              <a:rPr lang="en" altLang="ko-Kore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NLP 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분야에서 사용하고 있는 </a:t>
            </a:r>
            <a:r>
              <a:rPr lang="en" altLang="ko-Kore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Transformer</a:t>
            </a:r>
            <a:r>
              <a:rPr lang="ko-KR" altLang="en-US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" altLang="ko-Kore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image classification 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분야에 맞게 약간 변형하면서</a:t>
            </a:r>
            <a:endParaRPr lang="en-US" altLang="ko-KR" sz="1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/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기존의 </a:t>
            </a:r>
            <a:r>
              <a:rPr lang="en" altLang="ko-Kore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CNN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전혀 사용하지 않고 적용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 알고리즘</a:t>
            </a:r>
            <a:endParaRPr lang="en-US" altLang="ko-KR" sz="1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화살표: 오른쪽 16">
            <a:extLst>
              <a:ext uri="{FF2B5EF4-FFF2-40B4-BE49-F238E27FC236}">
                <a16:creationId xmlns:a16="http://schemas.microsoft.com/office/drawing/2014/main" id="{DC457430-4FAB-466F-3314-F07443397B0B}"/>
              </a:ext>
            </a:extLst>
          </p:cNvPr>
          <p:cNvSpPr/>
          <p:nvPr/>
        </p:nvSpPr>
        <p:spPr>
          <a:xfrm>
            <a:off x="3832649" y="4751701"/>
            <a:ext cx="464481" cy="23400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highlight>
                <a:srgbClr val="C0C0C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73E3AA-8A38-46AF-C41D-9CE28A637C19}"/>
              </a:ext>
            </a:extLst>
          </p:cNvPr>
          <p:cNvSpPr/>
          <p:nvPr/>
        </p:nvSpPr>
        <p:spPr>
          <a:xfrm>
            <a:off x="749838" y="4436029"/>
            <a:ext cx="28693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IMBD data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맞게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이미지가 아닌 텍스트를 이미지 형태로 변환하여 적용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4647E1E4-EB22-E908-B2EE-76C4B90FCC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4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46"/>
    </mc:Choice>
    <mc:Fallback xmlns="">
      <p:transition spd="slow" advTm="28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2560170F-02EF-B0F0-AED6-68C613CD14F3}"/>
              </a:ext>
            </a:extLst>
          </p:cNvPr>
          <p:cNvSpPr/>
          <p:nvPr/>
        </p:nvSpPr>
        <p:spPr>
          <a:xfrm>
            <a:off x="4023796" y="4625788"/>
            <a:ext cx="7391927" cy="1842247"/>
          </a:xfrm>
          <a:prstGeom prst="roundRect">
            <a:avLst>
              <a:gd name="adj" fmla="val 9368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CEB6AAD-A62E-4318-F05C-5A08B891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ViT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Preprocessing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B45555-5E8D-F5DB-D8FE-B1849B3E1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ViT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Shape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변경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41117E-3394-9170-F5F8-BDA697F60427}"/>
              </a:ext>
            </a:extLst>
          </p:cNvPr>
          <p:cNvSpPr/>
          <p:nvPr/>
        </p:nvSpPr>
        <p:spPr>
          <a:xfrm>
            <a:off x="373224" y="1494755"/>
            <a:ext cx="11355356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5">
                <a:extLst>
                  <a:ext uri="{FF2B5EF4-FFF2-40B4-BE49-F238E27FC236}">
                    <a16:creationId xmlns:a16="http://schemas.microsoft.com/office/drawing/2014/main" id="{C45487BD-B830-A0DD-77EF-263AAAE419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051990"/>
                  </p:ext>
                </p:extLst>
              </p:nvPr>
            </p:nvGraphicFramePr>
            <p:xfrm>
              <a:off x="2766986" y="2547643"/>
              <a:ext cx="3317240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3448">
                      <a:extLst>
                        <a:ext uri="{9D8B030D-6E8A-4147-A177-3AD203B41FA5}">
                          <a16:colId xmlns:a16="http://schemas.microsoft.com/office/drawing/2014/main" val="2574132344"/>
                        </a:ext>
                      </a:extLst>
                    </a:gridCol>
                    <a:gridCol w="663448">
                      <a:extLst>
                        <a:ext uri="{9D8B030D-6E8A-4147-A177-3AD203B41FA5}">
                          <a16:colId xmlns:a16="http://schemas.microsoft.com/office/drawing/2014/main" val="3815725205"/>
                        </a:ext>
                      </a:extLst>
                    </a:gridCol>
                    <a:gridCol w="663448">
                      <a:extLst>
                        <a:ext uri="{9D8B030D-6E8A-4147-A177-3AD203B41FA5}">
                          <a16:colId xmlns:a16="http://schemas.microsoft.com/office/drawing/2014/main" val="2079320164"/>
                        </a:ext>
                      </a:extLst>
                    </a:gridCol>
                    <a:gridCol w="663448">
                      <a:extLst>
                        <a:ext uri="{9D8B030D-6E8A-4147-A177-3AD203B41FA5}">
                          <a16:colId xmlns:a16="http://schemas.microsoft.com/office/drawing/2014/main" val="275279727"/>
                        </a:ext>
                      </a:extLst>
                    </a:gridCol>
                    <a:gridCol w="663448">
                      <a:extLst>
                        <a:ext uri="{9D8B030D-6E8A-4147-A177-3AD203B41FA5}">
                          <a16:colId xmlns:a16="http://schemas.microsoft.com/office/drawing/2014/main" val="16412648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1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⋯</a:t>
                          </a:r>
                          <a:endParaRPr lang="ko-KR" altLang="en-US" sz="1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  <m:r>
                                      <a:rPr lang="en-US" altLang="ko-K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2838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5">
                <a:extLst>
                  <a:ext uri="{FF2B5EF4-FFF2-40B4-BE49-F238E27FC236}">
                    <a16:creationId xmlns:a16="http://schemas.microsoft.com/office/drawing/2014/main" id="{C45487BD-B830-A0DD-77EF-263AAAE419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051990"/>
                  </p:ext>
                </p:extLst>
              </p:nvPr>
            </p:nvGraphicFramePr>
            <p:xfrm>
              <a:off x="2766986" y="2547643"/>
              <a:ext cx="3317240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3448">
                      <a:extLst>
                        <a:ext uri="{9D8B030D-6E8A-4147-A177-3AD203B41FA5}">
                          <a16:colId xmlns:a16="http://schemas.microsoft.com/office/drawing/2014/main" val="2574132344"/>
                        </a:ext>
                      </a:extLst>
                    </a:gridCol>
                    <a:gridCol w="663448">
                      <a:extLst>
                        <a:ext uri="{9D8B030D-6E8A-4147-A177-3AD203B41FA5}">
                          <a16:colId xmlns:a16="http://schemas.microsoft.com/office/drawing/2014/main" val="3815725205"/>
                        </a:ext>
                      </a:extLst>
                    </a:gridCol>
                    <a:gridCol w="663448">
                      <a:extLst>
                        <a:ext uri="{9D8B030D-6E8A-4147-A177-3AD203B41FA5}">
                          <a16:colId xmlns:a16="http://schemas.microsoft.com/office/drawing/2014/main" val="2079320164"/>
                        </a:ext>
                      </a:extLst>
                    </a:gridCol>
                    <a:gridCol w="663448">
                      <a:extLst>
                        <a:ext uri="{9D8B030D-6E8A-4147-A177-3AD203B41FA5}">
                          <a16:colId xmlns:a16="http://schemas.microsoft.com/office/drawing/2014/main" val="275279727"/>
                        </a:ext>
                      </a:extLst>
                    </a:gridCol>
                    <a:gridCol w="663448">
                      <a:extLst>
                        <a:ext uri="{9D8B030D-6E8A-4147-A177-3AD203B41FA5}">
                          <a16:colId xmlns:a16="http://schemas.microsoft.com/office/drawing/2014/main" val="16412648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917" t="-11290" r="-402752" b="-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917" t="-11290" r="-302752" b="-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1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⋯</a:t>
                          </a:r>
                          <a:endParaRPr lang="ko-KR" altLang="en-US" sz="1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01835" t="-11290" r="-101835" b="-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01835" t="-11290" r="-1835" b="-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28385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6">
                <a:extLst>
                  <a:ext uri="{FF2B5EF4-FFF2-40B4-BE49-F238E27FC236}">
                    <a16:creationId xmlns:a16="http://schemas.microsoft.com/office/drawing/2014/main" id="{EA229564-6581-F92D-F498-7943BB2974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8495160"/>
                  </p:ext>
                </p:extLst>
              </p:nvPr>
            </p:nvGraphicFramePr>
            <p:xfrm>
              <a:off x="7365008" y="2125191"/>
              <a:ext cx="2189478" cy="15865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29826">
                      <a:extLst>
                        <a:ext uri="{9D8B030D-6E8A-4147-A177-3AD203B41FA5}">
                          <a16:colId xmlns:a16="http://schemas.microsoft.com/office/drawing/2014/main" val="4169745227"/>
                        </a:ext>
                      </a:extLst>
                    </a:gridCol>
                    <a:gridCol w="729826">
                      <a:extLst>
                        <a:ext uri="{9D8B030D-6E8A-4147-A177-3AD203B41FA5}">
                          <a16:colId xmlns:a16="http://schemas.microsoft.com/office/drawing/2014/main" val="2082940597"/>
                        </a:ext>
                      </a:extLst>
                    </a:gridCol>
                    <a:gridCol w="729826">
                      <a:extLst>
                        <a:ext uri="{9D8B030D-6E8A-4147-A177-3AD203B41FA5}">
                          <a16:colId xmlns:a16="http://schemas.microsoft.com/office/drawing/2014/main" val="2084794324"/>
                        </a:ext>
                      </a:extLst>
                    </a:gridCol>
                  </a:tblGrid>
                  <a:tr h="528861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ko-KR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altLang="ko-KR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ko-KR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000" b="1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⋯</a:t>
                          </a:r>
                          <a:endParaRPr lang="ko-KR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ko-KR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altLang="ko-KR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ko-KR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5248986"/>
                      </a:ext>
                    </a:extLst>
                  </a:tr>
                  <a:tr h="52886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0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⋮</a:t>
                          </a:r>
                          <a:endParaRPr lang="ko-KR" altLang="en-US" sz="20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000" b="1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⋱</a:t>
                          </a:r>
                          <a:endParaRPr lang="ko-KR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000" b="1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⋮</a:t>
                          </a:r>
                          <a:endParaRPr lang="ko-KR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0501591"/>
                      </a:ext>
                    </a:extLst>
                  </a:tr>
                  <a:tr h="528861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ko-KR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  <m:r>
                                      <a:rPr lang="en-US" altLang="ko-KR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ko-KR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000" b="1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⋯</a:t>
                          </a:r>
                          <a:endParaRPr lang="ko-KR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ko-KR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  <m:r>
                                      <a:rPr lang="en-US" altLang="ko-KR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ko-KR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7738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6">
                <a:extLst>
                  <a:ext uri="{FF2B5EF4-FFF2-40B4-BE49-F238E27FC236}">
                    <a16:creationId xmlns:a16="http://schemas.microsoft.com/office/drawing/2014/main" id="{EA229564-6581-F92D-F498-7943BB2974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8495160"/>
                  </p:ext>
                </p:extLst>
              </p:nvPr>
            </p:nvGraphicFramePr>
            <p:xfrm>
              <a:off x="7365008" y="2125191"/>
              <a:ext cx="2189478" cy="15865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29826">
                      <a:extLst>
                        <a:ext uri="{9D8B030D-6E8A-4147-A177-3AD203B41FA5}">
                          <a16:colId xmlns:a16="http://schemas.microsoft.com/office/drawing/2014/main" val="4169745227"/>
                        </a:ext>
                      </a:extLst>
                    </a:gridCol>
                    <a:gridCol w="729826">
                      <a:extLst>
                        <a:ext uri="{9D8B030D-6E8A-4147-A177-3AD203B41FA5}">
                          <a16:colId xmlns:a16="http://schemas.microsoft.com/office/drawing/2014/main" val="2082940597"/>
                        </a:ext>
                      </a:extLst>
                    </a:gridCol>
                    <a:gridCol w="729826">
                      <a:extLst>
                        <a:ext uri="{9D8B030D-6E8A-4147-A177-3AD203B41FA5}">
                          <a16:colId xmlns:a16="http://schemas.microsoft.com/office/drawing/2014/main" val="2084794324"/>
                        </a:ext>
                      </a:extLst>
                    </a:gridCol>
                  </a:tblGrid>
                  <a:tr h="528861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833" t="-1149" r="-201667" b="-2057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000" b="1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⋯</a:t>
                          </a:r>
                          <a:endParaRPr lang="ko-KR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833" t="-1149" r="-1667" b="-2057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5248986"/>
                      </a:ext>
                    </a:extLst>
                  </a:tr>
                  <a:tr h="52886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000" b="0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⋮</a:t>
                          </a:r>
                          <a:endParaRPr lang="ko-KR" altLang="en-US" sz="20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000" b="1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⋱</a:t>
                          </a:r>
                          <a:endParaRPr lang="ko-KR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000" b="1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⋮</a:t>
                          </a:r>
                          <a:endParaRPr lang="ko-KR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0501591"/>
                      </a:ext>
                    </a:extLst>
                  </a:tr>
                  <a:tr h="528861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833" t="-201149" r="-201667" b="-57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2000" b="1" i="0" u="none" strike="noStrike" kern="1200" baseline="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⋯</a:t>
                          </a:r>
                          <a:endParaRPr lang="ko-KR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833" t="-201149" r="-1667" b="-57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773829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68B9A9F-E2DB-C8FF-0BA2-9D1B539CEF08}"/>
              </a:ext>
            </a:extLst>
          </p:cNvPr>
          <p:cNvSpPr txBox="1"/>
          <p:nvPr/>
        </p:nvSpPr>
        <p:spPr>
          <a:xfrm>
            <a:off x="2646442" y="3886979"/>
            <a:ext cx="7125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-&gt; Text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shape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image data shape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맞게 변경해주기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64403F-5175-0FE2-FD03-7BC6025E90DF}"/>
              </a:ext>
            </a:extLst>
          </p:cNvPr>
          <p:cNvSpPr txBox="1"/>
          <p:nvPr/>
        </p:nvSpPr>
        <p:spPr>
          <a:xfrm>
            <a:off x="4117926" y="4800341"/>
            <a:ext cx="729779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논문에서는 </a:t>
            </a: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ViT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224X224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이지만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IMBD Data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단어의 중앙값은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87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이고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평균값이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108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 것을 감안하여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</a:p>
          <a:p>
            <a:endParaRPr lang="en-US" altLang="ko-KR" sz="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단어의 최대 길이를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100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으로 지정하고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10X10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으로 파라미터 조절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   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텍스트이기 때문에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[1,10,10]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으로 조절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Patch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값을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지정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5314C0E-BA61-28D5-C4F8-76C509D8E5AB}"/>
              </a:ext>
            </a:extLst>
          </p:cNvPr>
          <p:cNvSpPr/>
          <p:nvPr/>
        </p:nvSpPr>
        <p:spPr>
          <a:xfrm>
            <a:off x="1581470" y="4757477"/>
            <a:ext cx="1511559" cy="15115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CC7535-ECAA-3045-C544-D9959518D46B}"/>
              </a:ext>
            </a:extLst>
          </p:cNvPr>
          <p:cNvSpPr txBox="1"/>
          <p:nvPr/>
        </p:nvSpPr>
        <p:spPr>
          <a:xfrm>
            <a:off x="1999480" y="6284273"/>
            <a:ext cx="64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075A89-EDAA-D0B5-105D-042758FE82CD}"/>
              </a:ext>
            </a:extLst>
          </p:cNvPr>
          <p:cNvSpPr txBox="1"/>
          <p:nvPr/>
        </p:nvSpPr>
        <p:spPr>
          <a:xfrm>
            <a:off x="2978725" y="5328590"/>
            <a:ext cx="64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063CCD52-196C-9A04-3225-DF9FBF003602}"/>
              </a:ext>
            </a:extLst>
          </p:cNvPr>
          <p:cNvSpPr/>
          <p:nvPr/>
        </p:nvSpPr>
        <p:spPr>
          <a:xfrm>
            <a:off x="6509080" y="2633119"/>
            <a:ext cx="597159" cy="29597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화살표: 오른쪽 13">
            <a:extLst>
              <a:ext uri="{FF2B5EF4-FFF2-40B4-BE49-F238E27FC236}">
                <a16:creationId xmlns:a16="http://schemas.microsoft.com/office/drawing/2014/main" id="{B99D074D-E75E-05AA-3FA3-AC8861155A42}"/>
              </a:ext>
            </a:extLst>
          </p:cNvPr>
          <p:cNvSpPr/>
          <p:nvPr/>
        </p:nvSpPr>
        <p:spPr>
          <a:xfrm>
            <a:off x="4192973" y="5981674"/>
            <a:ext cx="396000" cy="25200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7" name="오디오 16">
            <a:hlinkClick r:id="" action="ppaction://media"/>
            <a:extLst>
              <a:ext uri="{FF2B5EF4-FFF2-40B4-BE49-F238E27FC236}">
                <a16:creationId xmlns:a16="http://schemas.microsoft.com/office/drawing/2014/main" id="{80C5BF89-7C15-4005-DA0B-AC30F644E8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7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16"/>
    </mc:Choice>
    <mc:Fallback xmlns="">
      <p:transition spd="slow" advTm="20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B6AAD-A62E-4318-F05C-5A08B891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Model 5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B45555-5E8D-F5DB-D8FE-B1849B3E1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0669"/>
          </a:xfrm>
        </p:spPr>
        <p:txBody>
          <a:bodyPr/>
          <a:lstStyle/>
          <a:p>
            <a:r>
              <a:rPr lang="en-US" altLang="ko-KR" sz="2000" dirty="0">
                <a:latin typeface="HGGGothicssi_Pro 80g" panose="02020603020101020101" pitchFamily="18" charset="-127"/>
                <a:ea typeface="HGGGothicssi_Pro 80g" panose="02020603020101020101" pitchFamily="18" charset="-127"/>
              </a:rPr>
              <a:t>Vision Transformer</a:t>
            </a:r>
          </a:p>
          <a:p>
            <a:endParaRPr lang="en-US" altLang="ko-KR" sz="2000" dirty="0">
              <a:latin typeface="HGGGothicssi_Pro 80g" panose="02020603020101020101" pitchFamily="18" charset="-127"/>
              <a:ea typeface="HGGGothicssi_Pro 80g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41117E-3394-9170-F5F8-BDA697F60427}"/>
              </a:ext>
            </a:extLst>
          </p:cNvPr>
          <p:cNvSpPr/>
          <p:nvPr/>
        </p:nvSpPr>
        <p:spPr>
          <a:xfrm>
            <a:off x="373224" y="1494755"/>
            <a:ext cx="11355356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0C11F15-5D49-F900-6D85-07942AAD4BA4}"/>
              </a:ext>
            </a:extLst>
          </p:cNvPr>
          <p:cNvSpPr txBox="1">
            <a:spLocks/>
          </p:cNvSpPr>
          <p:nvPr/>
        </p:nvSpPr>
        <p:spPr>
          <a:xfrm>
            <a:off x="990600" y="214153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Compile</a:t>
            </a:r>
          </a:p>
          <a:p>
            <a:pPr lvl="1"/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Optimizer = Adam</a:t>
            </a:r>
          </a:p>
          <a:p>
            <a:pPr lvl="1"/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Loss = </a:t>
            </a:r>
            <a:r>
              <a:rPr lang="en-US" altLang="ko-KR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CategoricalCrossentropy</a:t>
            </a:r>
            <a:endParaRPr lang="en-US" altLang="ko-KR" sz="1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Metric = </a:t>
            </a:r>
            <a:r>
              <a:rPr lang="en-US" altLang="ko-KR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CategoricalAccuracy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en-US" altLang="ko-KR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TopKCategoricalAccuracy</a:t>
            </a:r>
            <a:endParaRPr lang="en-US" altLang="ko-KR" sz="1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23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23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Hyper-Parameter</a:t>
            </a:r>
          </a:p>
          <a:p>
            <a:pPr lvl="1"/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Epoch : 300</a:t>
            </a:r>
          </a:p>
          <a:p>
            <a:pPr lvl="1"/>
            <a:r>
              <a:rPr lang="en-US" altLang="ko-KR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Max_len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100</a:t>
            </a:r>
          </a:p>
          <a:p>
            <a:pPr lvl="1"/>
            <a:r>
              <a:rPr lang="en-US" altLang="ko-KR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Batch_size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64</a:t>
            </a:r>
          </a:p>
          <a:p>
            <a:endParaRPr lang="en-US" altLang="ko-KR" sz="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9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Result</a:t>
            </a:r>
          </a:p>
          <a:p>
            <a:pPr lvl="1"/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Train : loss: 0.6932 - accuracy: 0.4977 </a:t>
            </a:r>
          </a:p>
          <a:p>
            <a:pPr lvl="1"/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Test : loss: 0.7113 - accuracy: 0.5136</a:t>
            </a:r>
          </a:p>
          <a:p>
            <a:endParaRPr lang="en-US" altLang="ko-KR" sz="19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1A56F2FA-D86D-7C84-3BA3-97DEF974B3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6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69"/>
    </mc:Choice>
    <mc:Fallback xmlns="">
      <p:transition spd="slow" advTm="179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B6AAD-A62E-4318-F05C-5A08B891B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2390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Swin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Transformer 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(Shifted Window Transformer)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41117E-3394-9170-F5F8-BDA697F60427}"/>
              </a:ext>
            </a:extLst>
          </p:cNvPr>
          <p:cNvSpPr/>
          <p:nvPr/>
        </p:nvSpPr>
        <p:spPr>
          <a:xfrm>
            <a:off x="373224" y="1494755"/>
            <a:ext cx="11355356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DB70ABE-38AF-FB01-9B87-D76E3C7FA4E2}"/>
              </a:ext>
            </a:extLst>
          </p:cNvPr>
          <p:cNvSpPr/>
          <p:nvPr/>
        </p:nvSpPr>
        <p:spPr>
          <a:xfrm>
            <a:off x="720061" y="1730281"/>
            <a:ext cx="10867336" cy="1292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이미지의 </a:t>
            </a:r>
            <a:r>
              <a:rPr lang="en" altLang="ko-Kore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visual entity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크기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" altLang="ko-Kore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scale)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 해상도가 매우 다양하다는 문제를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해결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기존 </a:t>
            </a:r>
            <a:r>
              <a:rPr lang="en" altLang="ko-Kore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self-attention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제곱에 비례하는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계산량을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선형 비례하게 줄임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다양한 </a:t>
            </a:r>
            <a:r>
              <a:rPr lang="en" altLang="ko-Kore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scale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처리할 수 있는 알고리즘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557FADB2-C3D2-3DA3-1E9A-572BC7217B2D}"/>
              </a:ext>
            </a:extLst>
          </p:cNvPr>
          <p:cNvGrpSpPr/>
          <p:nvPr/>
        </p:nvGrpSpPr>
        <p:grpSpPr>
          <a:xfrm>
            <a:off x="3866199" y="3062472"/>
            <a:ext cx="7895903" cy="3490541"/>
            <a:chOff x="2822792" y="2996543"/>
            <a:chExt cx="9034330" cy="3316387"/>
          </a:xfrm>
        </p:grpSpPr>
        <p:sp>
          <p:nvSpPr>
            <p:cNvPr id="154" name="모서리가 둥근 직사각형 153">
              <a:extLst>
                <a:ext uri="{FF2B5EF4-FFF2-40B4-BE49-F238E27FC236}">
                  <a16:creationId xmlns:a16="http://schemas.microsoft.com/office/drawing/2014/main" id="{C58CD326-FE23-8409-C90D-BFC65BF08DA1}"/>
                </a:ext>
              </a:extLst>
            </p:cNvPr>
            <p:cNvSpPr/>
            <p:nvPr/>
          </p:nvSpPr>
          <p:spPr>
            <a:xfrm>
              <a:off x="8040278" y="2998613"/>
              <a:ext cx="1224000" cy="3314317"/>
            </a:xfrm>
            <a:prstGeom prst="roundRect">
              <a:avLst>
                <a:gd name="adj" fmla="val 7621"/>
              </a:avLst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HGGGothicssi_Pro 60g" panose="02020603020101020101" pitchFamily="18" charset="-127"/>
                <a:ea typeface="HGGGothicssi_Pro 60g" panose="02020603020101020101" pitchFamily="18" charset="-127"/>
              </a:endParaRPr>
            </a:p>
          </p:txBody>
        </p:sp>
        <p:sp>
          <p:nvSpPr>
            <p:cNvPr id="153" name="모서리가 둥근 직사각형 152">
              <a:extLst>
                <a:ext uri="{FF2B5EF4-FFF2-40B4-BE49-F238E27FC236}">
                  <a16:creationId xmlns:a16="http://schemas.microsoft.com/office/drawing/2014/main" id="{6C644F6B-AA6C-A7DB-E300-0D8020C797BB}"/>
                </a:ext>
              </a:extLst>
            </p:cNvPr>
            <p:cNvSpPr/>
            <p:nvPr/>
          </p:nvSpPr>
          <p:spPr>
            <a:xfrm>
              <a:off x="4619623" y="2996543"/>
              <a:ext cx="3372840" cy="3314317"/>
            </a:xfrm>
            <a:prstGeom prst="roundRect">
              <a:avLst>
                <a:gd name="adj" fmla="val 7621"/>
              </a:avLst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HGGGothicssi_Pro 60g" panose="02020603020101020101" pitchFamily="18" charset="-127"/>
                <a:ea typeface="HGGGothicssi_Pro 60g" panose="02020603020101020101" pitchFamily="18" charset="-127"/>
              </a:endParaRPr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70B80474-F705-C953-CAA4-E2A5DFE6A608}"/>
                </a:ext>
              </a:extLst>
            </p:cNvPr>
            <p:cNvGrpSpPr/>
            <p:nvPr/>
          </p:nvGrpSpPr>
          <p:grpSpPr>
            <a:xfrm>
              <a:off x="5240307" y="3071493"/>
              <a:ext cx="2640767" cy="3159891"/>
              <a:chOff x="5079167" y="2587786"/>
              <a:chExt cx="3352743" cy="3780000"/>
            </a:xfrm>
          </p:grpSpPr>
          <p:sp>
            <p:nvSpPr>
              <p:cNvPr id="12" name="모서리가 둥근 직사각형 11">
                <a:extLst>
                  <a:ext uri="{FF2B5EF4-FFF2-40B4-BE49-F238E27FC236}">
                    <a16:creationId xmlns:a16="http://schemas.microsoft.com/office/drawing/2014/main" id="{2318FB41-9641-F4F8-EFB6-4565293B1E9B}"/>
                  </a:ext>
                </a:extLst>
              </p:cNvPr>
              <p:cNvSpPr/>
              <p:nvPr/>
            </p:nvSpPr>
            <p:spPr>
              <a:xfrm>
                <a:off x="5079167" y="2820318"/>
                <a:ext cx="1561471" cy="3399323"/>
              </a:xfrm>
              <a:prstGeom prst="roundRect">
                <a:avLst>
                  <a:gd name="adj" fmla="val 3436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latin typeface="HGGGothicssi_Pro 60g" panose="02020603020101020101" pitchFamily="18" charset="-127"/>
                  <a:ea typeface="HGGGothicssi_Pro 60g" panose="02020603020101020101" pitchFamily="18" charset="-127"/>
                </a:endParaRPr>
              </a:p>
            </p:txBody>
          </p:sp>
          <p:sp>
            <p:nvSpPr>
              <p:cNvPr id="13" name="모서리가 둥근 직사각형 12">
                <a:extLst>
                  <a:ext uri="{FF2B5EF4-FFF2-40B4-BE49-F238E27FC236}">
                    <a16:creationId xmlns:a16="http://schemas.microsoft.com/office/drawing/2014/main" id="{A87FD261-41AD-FE9A-A0B9-C74AEF092736}"/>
                  </a:ext>
                </a:extLst>
              </p:cNvPr>
              <p:cNvSpPr/>
              <p:nvPr/>
            </p:nvSpPr>
            <p:spPr>
              <a:xfrm>
                <a:off x="5298307" y="3450635"/>
                <a:ext cx="972000" cy="344270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200" dirty="0">
                    <a:solidFill>
                      <a:schemeClr val="tx1"/>
                    </a:solidFill>
                    <a:latin typeface="HGGGothicssi_Pro 60g" panose="02020603020101020101" pitchFamily="18" charset="-127"/>
                    <a:ea typeface="HGGGothicssi_Pro 60g" panose="02020603020101020101" pitchFamily="18" charset="-127"/>
                  </a:rPr>
                  <a:t>MLP</a:t>
                </a:r>
                <a:endParaRPr kumimoji="1" lang="ko-Kore-KR" altLang="en-US" sz="1200" dirty="0">
                  <a:solidFill>
                    <a:schemeClr val="tx1"/>
                  </a:solidFill>
                  <a:latin typeface="HGGGothicssi_Pro 60g" panose="02020603020101020101" pitchFamily="18" charset="-127"/>
                  <a:ea typeface="HGGGothicssi_Pro 60g" panose="02020603020101020101" pitchFamily="18" charset="-127"/>
                </a:endParaRPr>
              </a:p>
            </p:txBody>
          </p:sp>
          <p:sp>
            <p:nvSpPr>
              <p:cNvPr id="14" name="모서리가 둥근 직사각형 13">
                <a:extLst>
                  <a:ext uri="{FF2B5EF4-FFF2-40B4-BE49-F238E27FC236}">
                    <a16:creationId xmlns:a16="http://schemas.microsoft.com/office/drawing/2014/main" id="{145AC615-DE19-9F52-6DD6-EB008E36BD7C}"/>
                  </a:ext>
                </a:extLst>
              </p:cNvPr>
              <p:cNvSpPr/>
              <p:nvPr/>
            </p:nvSpPr>
            <p:spPr>
              <a:xfrm>
                <a:off x="5292218" y="4026727"/>
                <a:ext cx="972000" cy="344270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200" dirty="0">
                    <a:solidFill>
                      <a:schemeClr val="tx1"/>
                    </a:solidFill>
                    <a:latin typeface="HGGGothicssi_Pro 60g" panose="02020603020101020101" pitchFamily="18" charset="-127"/>
                    <a:ea typeface="HGGGothicssi_Pro 60g" panose="02020603020101020101" pitchFamily="18" charset="-127"/>
                  </a:rPr>
                  <a:t>LN</a:t>
                </a:r>
                <a:endParaRPr kumimoji="1" lang="ko-Kore-KR" altLang="en-US" sz="1200" dirty="0">
                  <a:solidFill>
                    <a:schemeClr val="tx1"/>
                  </a:solidFill>
                  <a:latin typeface="HGGGothicssi_Pro 60g" panose="02020603020101020101" pitchFamily="18" charset="-127"/>
                  <a:ea typeface="HGGGothicssi_Pro 60g" panose="02020603020101020101" pitchFamily="18" charset="-127"/>
                </a:endParaRPr>
              </a:p>
            </p:txBody>
          </p:sp>
          <p:sp>
            <p:nvSpPr>
              <p:cNvPr id="15" name="모서리가 둥근 직사각형 14">
                <a:extLst>
                  <a:ext uri="{FF2B5EF4-FFF2-40B4-BE49-F238E27FC236}">
                    <a16:creationId xmlns:a16="http://schemas.microsoft.com/office/drawing/2014/main" id="{C6297A93-3A53-BC86-51BE-10999FBA2A44}"/>
                  </a:ext>
                </a:extLst>
              </p:cNvPr>
              <p:cNvSpPr/>
              <p:nvPr/>
            </p:nvSpPr>
            <p:spPr>
              <a:xfrm>
                <a:off x="5296445" y="5509853"/>
                <a:ext cx="972000" cy="344270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200" dirty="0">
                    <a:solidFill>
                      <a:schemeClr val="tx1"/>
                    </a:solidFill>
                    <a:latin typeface="HGGGothicssi_Pro 60g" panose="02020603020101020101" pitchFamily="18" charset="-127"/>
                    <a:ea typeface="HGGGothicssi_Pro 60g" panose="02020603020101020101" pitchFamily="18" charset="-127"/>
                  </a:rPr>
                  <a:t>LN</a:t>
                </a:r>
                <a:endParaRPr kumimoji="1" lang="ko-Kore-KR" altLang="en-US" sz="1200" dirty="0">
                  <a:solidFill>
                    <a:schemeClr val="tx1"/>
                  </a:solidFill>
                  <a:latin typeface="HGGGothicssi_Pro 60g" panose="02020603020101020101" pitchFamily="18" charset="-127"/>
                  <a:ea typeface="HGGGothicssi_Pro 60g" panose="02020603020101020101" pitchFamily="18" charset="-127"/>
                </a:endParaRPr>
              </a:p>
            </p:txBody>
          </p:sp>
          <p:sp>
            <p:nvSpPr>
              <p:cNvPr id="17" name="모서리가 둥근 직사각형 16">
                <a:extLst>
                  <a:ext uri="{FF2B5EF4-FFF2-40B4-BE49-F238E27FC236}">
                    <a16:creationId xmlns:a16="http://schemas.microsoft.com/office/drawing/2014/main" id="{828031FF-07E9-8010-CBDA-960EE6B89E07}"/>
                  </a:ext>
                </a:extLst>
              </p:cNvPr>
              <p:cNvSpPr/>
              <p:nvPr/>
            </p:nvSpPr>
            <p:spPr>
              <a:xfrm>
                <a:off x="5292218" y="4939961"/>
                <a:ext cx="972000" cy="347760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200" dirty="0">
                    <a:solidFill>
                      <a:schemeClr val="tx1"/>
                    </a:solidFill>
                    <a:latin typeface="HGGGothicssi_Pro 60g" panose="02020603020101020101" pitchFamily="18" charset="-127"/>
                    <a:ea typeface="HGGGothicssi_Pro 60g" panose="02020603020101020101" pitchFamily="18" charset="-127"/>
                  </a:rPr>
                  <a:t>W-MSA</a:t>
                </a:r>
                <a:endParaRPr kumimoji="1" lang="ko-Kore-KR" altLang="en-US" sz="1200" dirty="0">
                  <a:solidFill>
                    <a:schemeClr val="tx1"/>
                  </a:solidFill>
                  <a:latin typeface="HGGGothicssi_Pro 60g" panose="02020603020101020101" pitchFamily="18" charset="-127"/>
                  <a:ea typeface="HGGGothicssi_Pro 60g" panose="02020603020101020101" pitchFamily="18" charset="-127"/>
                </a:endParaRPr>
              </a:p>
            </p:txBody>
          </p:sp>
          <p:cxnSp>
            <p:nvCxnSpPr>
              <p:cNvPr id="24" name="직선 연결선[R] 23">
                <a:extLst>
                  <a:ext uri="{FF2B5EF4-FFF2-40B4-BE49-F238E27FC236}">
                    <a16:creationId xmlns:a16="http://schemas.microsoft.com/office/drawing/2014/main" id="{87767B41-387B-C512-3935-85AB1908C758}"/>
                  </a:ext>
                </a:extLst>
              </p:cNvPr>
              <p:cNvCxnSpPr>
                <a:cxnSpLocks/>
                <a:stCxn id="14" idx="2"/>
                <a:endCxn id="17" idx="0"/>
              </p:cNvCxnSpPr>
              <p:nvPr/>
            </p:nvCxnSpPr>
            <p:spPr>
              <a:xfrm>
                <a:off x="5778218" y="4370997"/>
                <a:ext cx="0" cy="56896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2B3C44C3-AACE-59DE-BCD2-F917BCCCB7D6}"/>
                  </a:ext>
                </a:extLst>
              </p:cNvPr>
              <p:cNvSpPr/>
              <p:nvPr/>
            </p:nvSpPr>
            <p:spPr>
              <a:xfrm>
                <a:off x="5619696" y="4505173"/>
                <a:ext cx="315941" cy="30984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  <a:latin typeface="HGGGothicssi_Pro 60g" panose="02020603020101020101" pitchFamily="18" charset="-127"/>
                    <a:ea typeface="HGGGothicssi_Pro 60g" panose="02020603020101020101" pitchFamily="18" charset="-127"/>
                  </a:rPr>
                  <a:t>+</a:t>
                </a:r>
                <a:endParaRPr kumimoji="1" lang="ko-Kore-KR" altLang="en-US" dirty="0">
                  <a:solidFill>
                    <a:schemeClr val="tx1"/>
                  </a:solidFill>
                  <a:latin typeface="HGGGothicssi_Pro 60g" panose="02020603020101020101" pitchFamily="18" charset="-127"/>
                  <a:ea typeface="HGGGothicssi_Pro 60g" panose="02020603020101020101" pitchFamily="18" charset="-127"/>
                </a:endParaRPr>
              </a:p>
            </p:txBody>
          </p:sp>
          <p:cxnSp>
            <p:nvCxnSpPr>
              <p:cNvPr id="26" name="직선 연결선[R] 25">
                <a:extLst>
                  <a:ext uri="{FF2B5EF4-FFF2-40B4-BE49-F238E27FC236}">
                    <a16:creationId xmlns:a16="http://schemas.microsoft.com/office/drawing/2014/main" id="{6A5BA629-A2F7-DB0C-834B-7FD9FE355430}"/>
                  </a:ext>
                </a:extLst>
              </p:cNvPr>
              <p:cNvCxnSpPr>
                <a:cxnSpLocks/>
                <a:stCxn id="15" idx="2"/>
              </p:cNvCxnSpPr>
              <p:nvPr/>
            </p:nvCxnSpPr>
            <p:spPr>
              <a:xfrm>
                <a:off x="5782445" y="5854123"/>
                <a:ext cx="0" cy="5054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962142D9-435E-43BC-E16C-26ED5C4CA483}"/>
                  </a:ext>
                </a:extLst>
              </p:cNvPr>
              <p:cNvCxnSpPr>
                <a:cxnSpLocks/>
                <a:stCxn id="14" idx="0"/>
                <a:endCxn id="13" idx="2"/>
              </p:cNvCxnSpPr>
              <p:nvPr/>
            </p:nvCxnSpPr>
            <p:spPr>
              <a:xfrm flipV="1">
                <a:off x="5778218" y="3794905"/>
                <a:ext cx="6089" cy="23182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B1E3D8D3-931B-6B51-D08B-5CB9FC7080BB}"/>
                  </a:ext>
                </a:extLst>
              </p:cNvPr>
              <p:cNvCxnSpPr>
                <a:cxnSpLocks/>
                <a:stCxn id="15" idx="0"/>
                <a:endCxn id="17" idx="2"/>
              </p:cNvCxnSpPr>
              <p:nvPr/>
            </p:nvCxnSpPr>
            <p:spPr>
              <a:xfrm flipH="1" flipV="1">
                <a:off x="5778218" y="5287721"/>
                <a:ext cx="4227" cy="22213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[R] 29">
                <a:extLst>
                  <a:ext uri="{FF2B5EF4-FFF2-40B4-BE49-F238E27FC236}">
                    <a16:creationId xmlns:a16="http://schemas.microsoft.com/office/drawing/2014/main" id="{31A323FD-04D4-C444-14E6-6641FE1535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4772" y="4411655"/>
                <a:ext cx="648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3BBD0FE9-87E0-5F39-78E7-57DBA6DD77A4}"/>
                  </a:ext>
                </a:extLst>
              </p:cNvPr>
              <p:cNvCxnSpPr>
                <a:cxnSpLocks/>
                <a:endCxn id="22" idx="6"/>
              </p:cNvCxnSpPr>
              <p:nvPr/>
            </p:nvCxnSpPr>
            <p:spPr>
              <a:xfrm flipH="1">
                <a:off x="5942277" y="3054749"/>
                <a:ext cx="504000" cy="707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[R] 32">
                <a:extLst>
                  <a:ext uri="{FF2B5EF4-FFF2-40B4-BE49-F238E27FC236}">
                    <a16:creationId xmlns:a16="http://schemas.microsoft.com/office/drawing/2014/main" id="{3B1CC919-10A9-6D18-0EFF-97E829BF9D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8058" y="3039262"/>
                <a:ext cx="0" cy="1368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[R] 33">
                <a:extLst>
                  <a:ext uri="{FF2B5EF4-FFF2-40B4-BE49-F238E27FC236}">
                    <a16:creationId xmlns:a16="http://schemas.microsoft.com/office/drawing/2014/main" id="{C63979BF-D9F7-EB27-480D-2ABE9FBED4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95583" y="6101851"/>
                <a:ext cx="684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[R] 34">
                <a:extLst>
                  <a:ext uri="{FF2B5EF4-FFF2-40B4-BE49-F238E27FC236}">
                    <a16:creationId xmlns:a16="http://schemas.microsoft.com/office/drawing/2014/main" id="{4AF88F40-8949-C6C6-87C4-97E53F65D3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279" y="4630115"/>
                <a:ext cx="0" cy="1476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2D82ABF1-68BF-54ED-8A2B-298DCDE87E68}"/>
                  </a:ext>
                </a:extLst>
              </p:cNvPr>
              <p:cNvCxnSpPr>
                <a:cxnSpLocks/>
                <a:endCxn id="25" idx="6"/>
              </p:cNvCxnSpPr>
              <p:nvPr/>
            </p:nvCxnSpPr>
            <p:spPr>
              <a:xfrm flipH="1">
                <a:off x="5935637" y="4653017"/>
                <a:ext cx="504000" cy="707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모서리가 둥근 직사각형 108">
                <a:extLst>
                  <a:ext uri="{FF2B5EF4-FFF2-40B4-BE49-F238E27FC236}">
                    <a16:creationId xmlns:a16="http://schemas.microsoft.com/office/drawing/2014/main" id="{62DEA3E5-8856-EC32-9529-E4C7A11DDB66}"/>
                  </a:ext>
                </a:extLst>
              </p:cNvPr>
              <p:cNvSpPr/>
              <p:nvPr/>
            </p:nvSpPr>
            <p:spPr>
              <a:xfrm>
                <a:off x="6870439" y="2820318"/>
                <a:ext cx="1561471" cy="3399323"/>
              </a:xfrm>
              <a:prstGeom prst="roundRect">
                <a:avLst>
                  <a:gd name="adj" fmla="val 3436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latin typeface="HGGGothicssi_Pro 60g" panose="02020603020101020101" pitchFamily="18" charset="-127"/>
                  <a:ea typeface="HGGGothicssi_Pro 60g" panose="02020603020101020101" pitchFamily="18" charset="-127"/>
                </a:endParaRPr>
              </a:p>
            </p:txBody>
          </p:sp>
          <p:sp>
            <p:nvSpPr>
              <p:cNvPr id="110" name="모서리가 둥근 직사각형 109">
                <a:extLst>
                  <a:ext uri="{FF2B5EF4-FFF2-40B4-BE49-F238E27FC236}">
                    <a16:creationId xmlns:a16="http://schemas.microsoft.com/office/drawing/2014/main" id="{8DECDB4B-23D4-AB30-2AFD-90F1BA877155}"/>
                  </a:ext>
                </a:extLst>
              </p:cNvPr>
              <p:cNvSpPr/>
              <p:nvPr/>
            </p:nvSpPr>
            <p:spPr>
              <a:xfrm>
                <a:off x="7089579" y="3450635"/>
                <a:ext cx="972000" cy="344270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200" dirty="0">
                    <a:solidFill>
                      <a:schemeClr val="tx1"/>
                    </a:solidFill>
                    <a:latin typeface="HGGGothicssi_Pro 60g" panose="02020603020101020101" pitchFamily="18" charset="-127"/>
                    <a:ea typeface="HGGGothicssi_Pro 60g" panose="02020603020101020101" pitchFamily="18" charset="-127"/>
                  </a:rPr>
                  <a:t>MLP</a:t>
                </a:r>
                <a:endParaRPr kumimoji="1" lang="ko-Kore-KR" altLang="en-US" sz="1200" dirty="0">
                  <a:solidFill>
                    <a:schemeClr val="tx1"/>
                  </a:solidFill>
                  <a:latin typeface="HGGGothicssi_Pro 60g" panose="02020603020101020101" pitchFamily="18" charset="-127"/>
                  <a:ea typeface="HGGGothicssi_Pro 60g" panose="02020603020101020101" pitchFamily="18" charset="-127"/>
                </a:endParaRPr>
              </a:p>
            </p:txBody>
          </p:sp>
          <p:sp>
            <p:nvSpPr>
              <p:cNvPr id="111" name="모서리가 둥근 직사각형 110">
                <a:extLst>
                  <a:ext uri="{FF2B5EF4-FFF2-40B4-BE49-F238E27FC236}">
                    <a16:creationId xmlns:a16="http://schemas.microsoft.com/office/drawing/2014/main" id="{6FDFB231-0B2A-5957-5510-13650D73332D}"/>
                  </a:ext>
                </a:extLst>
              </p:cNvPr>
              <p:cNvSpPr/>
              <p:nvPr/>
            </p:nvSpPr>
            <p:spPr>
              <a:xfrm>
                <a:off x="7083490" y="4026727"/>
                <a:ext cx="972000" cy="344270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200" dirty="0">
                    <a:solidFill>
                      <a:schemeClr val="tx1"/>
                    </a:solidFill>
                    <a:latin typeface="HGGGothicssi_Pro 60g" panose="02020603020101020101" pitchFamily="18" charset="-127"/>
                    <a:ea typeface="HGGGothicssi_Pro 60g" panose="02020603020101020101" pitchFamily="18" charset="-127"/>
                  </a:rPr>
                  <a:t>LN</a:t>
                </a:r>
                <a:endParaRPr kumimoji="1" lang="ko-Kore-KR" altLang="en-US" sz="1200" dirty="0">
                  <a:solidFill>
                    <a:schemeClr val="tx1"/>
                  </a:solidFill>
                  <a:latin typeface="HGGGothicssi_Pro 60g" panose="02020603020101020101" pitchFamily="18" charset="-127"/>
                  <a:ea typeface="HGGGothicssi_Pro 60g" panose="02020603020101020101" pitchFamily="18" charset="-127"/>
                </a:endParaRPr>
              </a:p>
            </p:txBody>
          </p:sp>
          <p:sp>
            <p:nvSpPr>
              <p:cNvPr id="112" name="모서리가 둥근 직사각형 111">
                <a:extLst>
                  <a:ext uri="{FF2B5EF4-FFF2-40B4-BE49-F238E27FC236}">
                    <a16:creationId xmlns:a16="http://schemas.microsoft.com/office/drawing/2014/main" id="{6B1A468F-CA94-B4E8-880A-FC32331A7E8E}"/>
                  </a:ext>
                </a:extLst>
              </p:cNvPr>
              <p:cNvSpPr/>
              <p:nvPr/>
            </p:nvSpPr>
            <p:spPr>
              <a:xfrm>
                <a:off x="7087717" y="5509853"/>
                <a:ext cx="972000" cy="344270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200" dirty="0">
                    <a:solidFill>
                      <a:schemeClr val="tx1"/>
                    </a:solidFill>
                    <a:latin typeface="HGGGothicssi_Pro 60g" panose="02020603020101020101" pitchFamily="18" charset="-127"/>
                    <a:ea typeface="HGGGothicssi_Pro 60g" panose="02020603020101020101" pitchFamily="18" charset="-127"/>
                  </a:rPr>
                  <a:t>LN</a:t>
                </a:r>
                <a:endParaRPr kumimoji="1" lang="ko-Kore-KR" altLang="en-US" sz="1200" dirty="0">
                  <a:solidFill>
                    <a:schemeClr val="tx1"/>
                  </a:solidFill>
                  <a:latin typeface="HGGGothicssi_Pro 60g" panose="02020603020101020101" pitchFamily="18" charset="-127"/>
                  <a:ea typeface="HGGGothicssi_Pro 60g" panose="02020603020101020101" pitchFamily="18" charset="-127"/>
                </a:endParaRPr>
              </a:p>
            </p:txBody>
          </p:sp>
          <p:sp>
            <p:nvSpPr>
              <p:cNvPr id="113" name="모서리가 둥근 직사각형 112">
                <a:extLst>
                  <a:ext uri="{FF2B5EF4-FFF2-40B4-BE49-F238E27FC236}">
                    <a16:creationId xmlns:a16="http://schemas.microsoft.com/office/drawing/2014/main" id="{5AEFE7DE-D64C-C680-C60E-36C7308BE1E2}"/>
                  </a:ext>
                </a:extLst>
              </p:cNvPr>
              <p:cNvSpPr/>
              <p:nvPr/>
            </p:nvSpPr>
            <p:spPr>
              <a:xfrm>
                <a:off x="7083490" y="4939961"/>
                <a:ext cx="972000" cy="347760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200" dirty="0">
                    <a:solidFill>
                      <a:schemeClr val="tx1"/>
                    </a:solidFill>
                    <a:latin typeface="HGGGothicssi_Pro 60g" panose="02020603020101020101" pitchFamily="18" charset="-127"/>
                    <a:ea typeface="HGGGothicssi_Pro 60g" panose="02020603020101020101" pitchFamily="18" charset="-127"/>
                  </a:rPr>
                  <a:t>W-MSA</a:t>
                </a:r>
                <a:endParaRPr kumimoji="1" lang="ko-Kore-KR" altLang="en-US" sz="1200" dirty="0">
                  <a:solidFill>
                    <a:schemeClr val="tx1"/>
                  </a:solidFill>
                  <a:latin typeface="HGGGothicssi_Pro 60g" panose="02020603020101020101" pitchFamily="18" charset="-127"/>
                  <a:ea typeface="HGGGothicssi_Pro 60g" panose="02020603020101020101" pitchFamily="18" charset="-127"/>
                </a:endParaRPr>
              </a:p>
            </p:txBody>
          </p:sp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4780B160-AE0F-457C-7DA0-F8AA5E477326}"/>
                  </a:ext>
                </a:extLst>
              </p:cNvPr>
              <p:cNvSpPr/>
              <p:nvPr/>
            </p:nvSpPr>
            <p:spPr>
              <a:xfrm>
                <a:off x="7417608" y="2906905"/>
                <a:ext cx="315941" cy="30984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  <a:latin typeface="HGGGothicssi_Pro 60g" panose="02020603020101020101" pitchFamily="18" charset="-127"/>
                    <a:ea typeface="HGGGothicssi_Pro 60g" panose="02020603020101020101" pitchFamily="18" charset="-127"/>
                  </a:rPr>
                  <a:t>+</a:t>
                </a:r>
                <a:endParaRPr kumimoji="1" lang="ko-Kore-KR" altLang="en-US" dirty="0">
                  <a:solidFill>
                    <a:schemeClr val="tx1"/>
                  </a:solidFill>
                  <a:latin typeface="HGGGothicssi_Pro 60g" panose="02020603020101020101" pitchFamily="18" charset="-127"/>
                  <a:ea typeface="HGGGothicssi_Pro 60g" panose="02020603020101020101" pitchFamily="18" charset="-127"/>
                </a:endParaRPr>
              </a:p>
            </p:txBody>
          </p:sp>
          <p:cxnSp>
            <p:nvCxnSpPr>
              <p:cNvPr id="115" name="직선 연결선[R] 114">
                <a:extLst>
                  <a:ext uri="{FF2B5EF4-FFF2-40B4-BE49-F238E27FC236}">
                    <a16:creationId xmlns:a16="http://schemas.microsoft.com/office/drawing/2014/main" id="{67ABD46B-119B-597C-9E2D-E01402180784}"/>
                  </a:ext>
                </a:extLst>
              </p:cNvPr>
              <p:cNvCxnSpPr>
                <a:cxnSpLocks/>
                <a:stCxn id="114" idx="4"/>
                <a:endCxn id="110" idx="0"/>
              </p:cNvCxnSpPr>
              <p:nvPr/>
            </p:nvCxnSpPr>
            <p:spPr>
              <a:xfrm>
                <a:off x="7575579" y="3216748"/>
                <a:ext cx="0" cy="2338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[R] 115">
                <a:extLst>
                  <a:ext uri="{FF2B5EF4-FFF2-40B4-BE49-F238E27FC236}">
                    <a16:creationId xmlns:a16="http://schemas.microsoft.com/office/drawing/2014/main" id="{95BDB61C-9A0B-D18E-4553-9082CE5C03E9}"/>
                  </a:ext>
                </a:extLst>
              </p:cNvPr>
              <p:cNvCxnSpPr>
                <a:cxnSpLocks/>
                <a:stCxn id="111" idx="2"/>
                <a:endCxn id="113" idx="0"/>
              </p:cNvCxnSpPr>
              <p:nvPr/>
            </p:nvCxnSpPr>
            <p:spPr>
              <a:xfrm>
                <a:off x="7569490" y="4370997"/>
                <a:ext cx="0" cy="56896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B859F436-016F-81BA-5A98-44269EAC19A6}"/>
                  </a:ext>
                </a:extLst>
              </p:cNvPr>
              <p:cNvSpPr/>
              <p:nvPr/>
            </p:nvSpPr>
            <p:spPr>
              <a:xfrm>
                <a:off x="7410968" y="4505173"/>
                <a:ext cx="315941" cy="30984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  <a:latin typeface="HGGGothicssi_Pro 60g" panose="02020603020101020101" pitchFamily="18" charset="-127"/>
                    <a:ea typeface="HGGGothicssi_Pro 60g" panose="02020603020101020101" pitchFamily="18" charset="-127"/>
                  </a:rPr>
                  <a:t>+</a:t>
                </a:r>
                <a:endParaRPr kumimoji="1" lang="ko-Kore-KR" altLang="en-US" dirty="0">
                  <a:solidFill>
                    <a:schemeClr val="tx1"/>
                  </a:solidFill>
                  <a:latin typeface="HGGGothicssi_Pro 60g" panose="02020603020101020101" pitchFamily="18" charset="-127"/>
                  <a:ea typeface="HGGGothicssi_Pro 60g" panose="02020603020101020101" pitchFamily="18" charset="-127"/>
                </a:endParaRPr>
              </a:p>
            </p:txBody>
          </p:sp>
          <p:cxnSp>
            <p:nvCxnSpPr>
              <p:cNvPr id="118" name="직선 연결선[R] 117">
                <a:extLst>
                  <a:ext uri="{FF2B5EF4-FFF2-40B4-BE49-F238E27FC236}">
                    <a16:creationId xmlns:a16="http://schemas.microsoft.com/office/drawing/2014/main" id="{AF0D5D61-0BDF-8896-637D-785870AA3E03}"/>
                  </a:ext>
                </a:extLst>
              </p:cNvPr>
              <p:cNvCxnSpPr>
                <a:cxnSpLocks/>
                <a:stCxn id="112" idx="2"/>
              </p:cNvCxnSpPr>
              <p:nvPr/>
            </p:nvCxnSpPr>
            <p:spPr>
              <a:xfrm>
                <a:off x="7573717" y="5854123"/>
                <a:ext cx="0" cy="5054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화살표 연결선 118">
                <a:extLst>
                  <a:ext uri="{FF2B5EF4-FFF2-40B4-BE49-F238E27FC236}">
                    <a16:creationId xmlns:a16="http://schemas.microsoft.com/office/drawing/2014/main" id="{DA406D90-6A79-8E1C-0746-0BB59A40552E}"/>
                  </a:ext>
                </a:extLst>
              </p:cNvPr>
              <p:cNvCxnSpPr>
                <a:cxnSpLocks/>
                <a:stCxn id="114" idx="0"/>
              </p:cNvCxnSpPr>
              <p:nvPr/>
            </p:nvCxnSpPr>
            <p:spPr>
              <a:xfrm flipV="1">
                <a:off x="7575579" y="2589615"/>
                <a:ext cx="0" cy="31729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화살표 연결선 119">
                <a:extLst>
                  <a:ext uri="{FF2B5EF4-FFF2-40B4-BE49-F238E27FC236}">
                    <a16:creationId xmlns:a16="http://schemas.microsoft.com/office/drawing/2014/main" id="{4DD7239B-794C-76F3-9047-2847EC466458}"/>
                  </a:ext>
                </a:extLst>
              </p:cNvPr>
              <p:cNvCxnSpPr>
                <a:cxnSpLocks/>
                <a:stCxn id="111" idx="0"/>
                <a:endCxn id="110" idx="2"/>
              </p:cNvCxnSpPr>
              <p:nvPr/>
            </p:nvCxnSpPr>
            <p:spPr>
              <a:xfrm flipV="1">
                <a:off x="7569490" y="3794905"/>
                <a:ext cx="6089" cy="23182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직선 연결선[R] 127">
                <a:extLst>
                  <a:ext uri="{FF2B5EF4-FFF2-40B4-BE49-F238E27FC236}">
                    <a16:creationId xmlns:a16="http://schemas.microsoft.com/office/drawing/2014/main" id="{F8458EC6-7D1D-48A2-E831-E9D532046798}"/>
                  </a:ext>
                </a:extLst>
              </p:cNvPr>
              <p:cNvCxnSpPr>
                <a:cxnSpLocks/>
                <a:endCxn id="13" idx="0"/>
              </p:cNvCxnSpPr>
              <p:nvPr/>
            </p:nvCxnSpPr>
            <p:spPr>
              <a:xfrm>
                <a:off x="5784307" y="2589615"/>
                <a:ext cx="0" cy="8610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직선 화살표 연결선 120">
                <a:extLst>
                  <a:ext uri="{FF2B5EF4-FFF2-40B4-BE49-F238E27FC236}">
                    <a16:creationId xmlns:a16="http://schemas.microsoft.com/office/drawing/2014/main" id="{F48E3776-1D61-68EF-123B-50835BBC88FD}"/>
                  </a:ext>
                </a:extLst>
              </p:cNvPr>
              <p:cNvCxnSpPr>
                <a:cxnSpLocks/>
                <a:stCxn id="112" idx="0"/>
                <a:endCxn id="113" idx="2"/>
              </p:cNvCxnSpPr>
              <p:nvPr/>
            </p:nvCxnSpPr>
            <p:spPr>
              <a:xfrm flipH="1" flipV="1">
                <a:off x="7569490" y="5287721"/>
                <a:ext cx="4227" cy="22213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[R] 121">
                <a:extLst>
                  <a:ext uri="{FF2B5EF4-FFF2-40B4-BE49-F238E27FC236}">
                    <a16:creationId xmlns:a16="http://schemas.microsoft.com/office/drawing/2014/main" id="{FA9F57F8-7A7D-6105-F060-6EDB5603CC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06044" y="4429586"/>
                <a:ext cx="648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화살표 연결선 122">
                <a:extLst>
                  <a:ext uri="{FF2B5EF4-FFF2-40B4-BE49-F238E27FC236}">
                    <a16:creationId xmlns:a16="http://schemas.microsoft.com/office/drawing/2014/main" id="{E8A697B8-FD6A-1FBC-79F7-D3672BA5B8BF}"/>
                  </a:ext>
                </a:extLst>
              </p:cNvPr>
              <p:cNvCxnSpPr>
                <a:cxnSpLocks/>
                <a:endCxn id="114" idx="6"/>
              </p:cNvCxnSpPr>
              <p:nvPr/>
            </p:nvCxnSpPr>
            <p:spPr>
              <a:xfrm flipH="1">
                <a:off x="7733549" y="3054749"/>
                <a:ext cx="504000" cy="707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[R] 123">
                <a:extLst>
                  <a:ext uri="{FF2B5EF4-FFF2-40B4-BE49-F238E27FC236}">
                    <a16:creationId xmlns:a16="http://schemas.microsoft.com/office/drawing/2014/main" id="{28DBFC0C-1ACA-BB56-DAC8-4FDBEE5BDF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49330" y="3039262"/>
                <a:ext cx="0" cy="1368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[R] 124">
                <a:extLst>
                  <a:ext uri="{FF2B5EF4-FFF2-40B4-BE49-F238E27FC236}">
                    <a16:creationId xmlns:a16="http://schemas.microsoft.com/office/drawing/2014/main" id="{A222B8BC-DC8E-A588-7E49-C9F95D39BA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86855" y="6101851"/>
                <a:ext cx="684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[R] 125">
                <a:extLst>
                  <a:ext uri="{FF2B5EF4-FFF2-40B4-BE49-F238E27FC236}">
                    <a16:creationId xmlns:a16="http://schemas.microsoft.com/office/drawing/2014/main" id="{EB35FBD7-96C3-60FA-7516-221F00E513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53551" y="4630115"/>
                <a:ext cx="0" cy="1476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직선 화살표 연결선 126">
                <a:extLst>
                  <a:ext uri="{FF2B5EF4-FFF2-40B4-BE49-F238E27FC236}">
                    <a16:creationId xmlns:a16="http://schemas.microsoft.com/office/drawing/2014/main" id="{EE774EA7-8ACF-95C5-B549-9F48E0A50293}"/>
                  </a:ext>
                </a:extLst>
              </p:cNvPr>
              <p:cNvCxnSpPr>
                <a:cxnSpLocks/>
                <a:endCxn id="117" idx="6"/>
              </p:cNvCxnSpPr>
              <p:nvPr/>
            </p:nvCxnSpPr>
            <p:spPr>
              <a:xfrm flipH="1">
                <a:off x="7726909" y="4653017"/>
                <a:ext cx="504000" cy="707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7B60238C-CD66-9C9E-A052-5E5C78AB6300}"/>
                  </a:ext>
                </a:extLst>
              </p:cNvPr>
              <p:cNvSpPr/>
              <p:nvPr/>
            </p:nvSpPr>
            <p:spPr>
              <a:xfrm>
                <a:off x="5626336" y="2906905"/>
                <a:ext cx="315941" cy="30984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  <a:latin typeface="HGGGothicssi_Pro 60g" panose="02020603020101020101" pitchFamily="18" charset="-127"/>
                    <a:ea typeface="HGGGothicssi_Pro 60g" panose="02020603020101020101" pitchFamily="18" charset="-127"/>
                  </a:rPr>
                  <a:t>+</a:t>
                </a:r>
                <a:endParaRPr kumimoji="1" lang="ko-Kore-KR" altLang="en-US" dirty="0">
                  <a:solidFill>
                    <a:schemeClr val="tx1"/>
                  </a:solidFill>
                  <a:latin typeface="HGGGothicssi_Pro 60g" panose="02020603020101020101" pitchFamily="18" charset="-127"/>
                  <a:ea typeface="HGGGothicssi_Pro 60g" panose="02020603020101020101" pitchFamily="18" charset="-127"/>
                </a:endParaRPr>
              </a:p>
            </p:txBody>
          </p:sp>
          <p:cxnSp>
            <p:nvCxnSpPr>
              <p:cNvPr id="133" name="직선 연결선[R] 132">
                <a:extLst>
                  <a:ext uri="{FF2B5EF4-FFF2-40B4-BE49-F238E27FC236}">
                    <a16:creationId xmlns:a16="http://schemas.microsoft.com/office/drawing/2014/main" id="{8CB233E2-2363-FB3B-E0AB-62CC813439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92257" y="2589615"/>
                <a:ext cx="936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[R] 133">
                <a:extLst>
                  <a:ext uri="{FF2B5EF4-FFF2-40B4-BE49-F238E27FC236}">
                    <a16:creationId xmlns:a16="http://schemas.microsoft.com/office/drawing/2014/main" id="{B4209F11-4409-0EC1-8C8D-8159FA0FED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2094" y="2587786"/>
                <a:ext cx="0" cy="3780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[R] 134">
                <a:extLst>
                  <a:ext uri="{FF2B5EF4-FFF2-40B4-BE49-F238E27FC236}">
                    <a16:creationId xmlns:a16="http://schemas.microsoft.com/office/drawing/2014/main" id="{2412E533-A067-FA03-7C4E-6D2419295B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3267" y="6361218"/>
                <a:ext cx="864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7" name="모서리가 둥근 직사각형 136">
              <a:extLst>
                <a:ext uri="{FF2B5EF4-FFF2-40B4-BE49-F238E27FC236}">
                  <a16:creationId xmlns:a16="http://schemas.microsoft.com/office/drawing/2014/main" id="{AE1E250D-FA8D-4445-E862-57C9DA7654BC}"/>
                </a:ext>
              </a:extLst>
            </p:cNvPr>
            <p:cNvSpPr/>
            <p:nvPr/>
          </p:nvSpPr>
          <p:spPr>
            <a:xfrm rot="16200000">
              <a:off x="2921123" y="4511343"/>
              <a:ext cx="2841665" cy="34015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>
                  <a:solidFill>
                    <a:schemeClr val="tx1"/>
                  </a:solidFill>
                  <a:latin typeface="HGGGothicssi_Pro 60g" panose="02020603020101020101" pitchFamily="18" charset="-127"/>
                  <a:ea typeface="HGGGothicssi_Pro 60g" panose="02020603020101020101" pitchFamily="18" charset="-127"/>
                </a:rPr>
                <a:t>Patch Partition</a:t>
              </a:r>
              <a:endParaRPr kumimoji="1" lang="ko-Kore-KR" altLang="en-US" sz="1400" dirty="0">
                <a:solidFill>
                  <a:schemeClr val="tx1"/>
                </a:solidFill>
                <a:latin typeface="HGGGothicssi_Pro 60g" panose="02020603020101020101" pitchFamily="18" charset="-127"/>
                <a:ea typeface="HGGGothicssi_Pro 60g" panose="02020603020101020101" pitchFamily="18" charset="-127"/>
              </a:endParaRPr>
            </a:p>
          </p:txBody>
        </p:sp>
        <p:sp>
          <p:nvSpPr>
            <p:cNvPr id="138" name="모서리가 둥근 직사각형 137">
              <a:extLst>
                <a:ext uri="{FF2B5EF4-FFF2-40B4-BE49-F238E27FC236}">
                  <a16:creationId xmlns:a16="http://schemas.microsoft.com/office/drawing/2014/main" id="{3E6341A9-0B8C-C4B7-CF14-40DE45E78C90}"/>
                </a:ext>
              </a:extLst>
            </p:cNvPr>
            <p:cNvSpPr/>
            <p:nvPr/>
          </p:nvSpPr>
          <p:spPr>
            <a:xfrm rot="16200000">
              <a:off x="3463628" y="4511343"/>
              <a:ext cx="2841665" cy="340152"/>
            </a:xfrm>
            <a:prstGeom prst="roundRect">
              <a:avLst/>
            </a:prstGeom>
            <a:solidFill>
              <a:srgbClr val="FFD9FF"/>
            </a:solidFill>
            <a:ln>
              <a:solidFill>
                <a:srgbClr val="FF91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>
                  <a:solidFill>
                    <a:schemeClr val="tx1"/>
                  </a:solidFill>
                  <a:latin typeface="HGGGothicssi_Pro 60g" panose="02020603020101020101" pitchFamily="18" charset="-127"/>
                  <a:ea typeface="HGGGothicssi_Pro 60g" panose="02020603020101020101" pitchFamily="18" charset="-127"/>
                </a:rPr>
                <a:t>Linear Embedding</a:t>
              </a:r>
              <a:endParaRPr kumimoji="1" lang="ko-Kore-KR" altLang="en-US" sz="1400" dirty="0">
                <a:solidFill>
                  <a:schemeClr val="tx1"/>
                </a:solidFill>
                <a:latin typeface="HGGGothicssi_Pro 60g" panose="02020603020101020101" pitchFamily="18" charset="-127"/>
                <a:ea typeface="HGGGothicssi_Pro 60g" panose="02020603020101020101" pitchFamily="18" charset="-127"/>
              </a:endParaRP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C1E8A7A2-BC77-2583-75C8-A1CD5D80F2A7}"/>
                </a:ext>
              </a:extLst>
            </p:cNvPr>
            <p:cNvCxnSpPr>
              <a:stCxn id="137" idx="2"/>
              <a:endCxn id="138" idx="0"/>
            </p:cNvCxnSpPr>
            <p:nvPr/>
          </p:nvCxnSpPr>
          <p:spPr>
            <a:xfrm>
              <a:off x="4512032" y="4681420"/>
              <a:ext cx="20235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BEFEB990-BC56-F425-5510-1BA33A1239AA}"/>
                </a:ext>
              </a:extLst>
            </p:cNvPr>
            <p:cNvCxnSpPr>
              <a:cxnSpLocks/>
              <a:stCxn id="138" idx="2"/>
              <a:endCxn id="12" idx="1"/>
            </p:cNvCxnSpPr>
            <p:nvPr/>
          </p:nvCxnSpPr>
          <p:spPr>
            <a:xfrm>
              <a:off x="5054538" y="4681420"/>
              <a:ext cx="185769" cy="52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모서리가 둥근 직사각형 143">
              <a:extLst>
                <a:ext uri="{FF2B5EF4-FFF2-40B4-BE49-F238E27FC236}">
                  <a16:creationId xmlns:a16="http://schemas.microsoft.com/office/drawing/2014/main" id="{4A63E09F-9757-5498-2064-0ABC27587E0E}"/>
                </a:ext>
              </a:extLst>
            </p:cNvPr>
            <p:cNvSpPr/>
            <p:nvPr/>
          </p:nvSpPr>
          <p:spPr>
            <a:xfrm rot="16200000">
              <a:off x="6823115" y="4511344"/>
              <a:ext cx="2841665" cy="34015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>
                  <a:solidFill>
                    <a:schemeClr val="tx1"/>
                  </a:solidFill>
                  <a:latin typeface="HGGGothicssi_Pro 60g" panose="02020603020101020101" pitchFamily="18" charset="-127"/>
                  <a:ea typeface="HGGGothicssi_Pro 60g" panose="02020603020101020101" pitchFamily="18" charset="-127"/>
                </a:rPr>
                <a:t>Patch Merging</a:t>
              </a:r>
              <a:endParaRPr kumimoji="1" lang="ko-Kore-KR" altLang="en-US" sz="1400" dirty="0">
                <a:solidFill>
                  <a:schemeClr val="tx1"/>
                </a:solidFill>
                <a:latin typeface="HGGGothicssi_Pro 60g" panose="02020603020101020101" pitchFamily="18" charset="-127"/>
                <a:ea typeface="HGGGothicssi_Pro 60g" panose="02020603020101020101" pitchFamily="18" charset="-127"/>
              </a:endParaRPr>
            </a:p>
          </p:txBody>
        </p: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12BD619B-C697-56DF-074D-19D58F5B0670}"/>
                </a:ext>
              </a:extLst>
            </p:cNvPr>
            <p:cNvCxnSpPr>
              <a:cxnSpLocks/>
              <a:stCxn id="109" idx="3"/>
              <a:endCxn id="144" idx="0"/>
            </p:cNvCxnSpPr>
            <p:nvPr/>
          </p:nvCxnSpPr>
          <p:spPr>
            <a:xfrm flipV="1">
              <a:off x="7881074" y="4681420"/>
              <a:ext cx="192798" cy="529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모서리가 둥근 직사각형 147">
              <a:extLst>
                <a:ext uri="{FF2B5EF4-FFF2-40B4-BE49-F238E27FC236}">
                  <a16:creationId xmlns:a16="http://schemas.microsoft.com/office/drawing/2014/main" id="{6DC1B5BF-A4EA-FC7C-5710-FC7C23782C4A}"/>
                </a:ext>
              </a:extLst>
            </p:cNvPr>
            <p:cNvSpPr/>
            <p:nvPr/>
          </p:nvSpPr>
          <p:spPr>
            <a:xfrm>
              <a:off x="8635006" y="3270760"/>
              <a:ext cx="252000" cy="2841664"/>
            </a:xfrm>
            <a:prstGeom prst="roundRect">
              <a:avLst>
                <a:gd name="adj" fmla="val 343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HGGGothicssi_Pro 60g" panose="02020603020101020101" pitchFamily="18" charset="-127"/>
                <a:ea typeface="HGGGothicssi_Pro 60g" panose="02020603020101020101" pitchFamily="18" charset="-127"/>
              </a:endParaRPr>
            </a:p>
          </p:txBody>
        </p:sp>
        <p:sp>
          <p:nvSpPr>
            <p:cNvPr id="149" name="모서리가 둥근 직사각형 148">
              <a:extLst>
                <a:ext uri="{FF2B5EF4-FFF2-40B4-BE49-F238E27FC236}">
                  <a16:creationId xmlns:a16="http://schemas.microsoft.com/office/drawing/2014/main" id="{316BEDC3-1A7D-1998-8607-A9C3C81A5939}"/>
                </a:ext>
              </a:extLst>
            </p:cNvPr>
            <p:cNvSpPr/>
            <p:nvPr/>
          </p:nvSpPr>
          <p:spPr>
            <a:xfrm>
              <a:off x="8938981" y="3277756"/>
              <a:ext cx="252000" cy="2841664"/>
            </a:xfrm>
            <a:prstGeom prst="roundRect">
              <a:avLst>
                <a:gd name="adj" fmla="val 343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HGGGothicssi_Pro 60g" panose="02020603020101020101" pitchFamily="18" charset="-127"/>
                <a:ea typeface="HGGGothicssi_Pro 60g" panose="02020603020101020101" pitchFamily="18" charset="-127"/>
              </a:endParaRPr>
            </a:p>
          </p:txBody>
        </p: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4BA975BD-F300-66D9-89F0-7CACABDB97C8}"/>
                </a:ext>
              </a:extLst>
            </p:cNvPr>
            <p:cNvCxnSpPr>
              <a:cxnSpLocks/>
              <a:stCxn id="144" idx="2"/>
              <a:endCxn id="148" idx="1"/>
            </p:cNvCxnSpPr>
            <p:nvPr/>
          </p:nvCxnSpPr>
          <p:spPr>
            <a:xfrm>
              <a:off x="8414024" y="4681420"/>
              <a:ext cx="220982" cy="101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모서리가 둥근 직사각형 156">
              <a:extLst>
                <a:ext uri="{FF2B5EF4-FFF2-40B4-BE49-F238E27FC236}">
                  <a16:creationId xmlns:a16="http://schemas.microsoft.com/office/drawing/2014/main" id="{4DF0B0A0-505E-D17E-9407-55F8099003FB}"/>
                </a:ext>
              </a:extLst>
            </p:cNvPr>
            <p:cNvSpPr/>
            <p:nvPr/>
          </p:nvSpPr>
          <p:spPr>
            <a:xfrm>
              <a:off x="9341551" y="2998613"/>
              <a:ext cx="1224000" cy="3314317"/>
            </a:xfrm>
            <a:prstGeom prst="roundRect">
              <a:avLst>
                <a:gd name="adj" fmla="val 7621"/>
              </a:avLst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HGGGothicssi_Pro 60g" panose="02020603020101020101" pitchFamily="18" charset="-127"/>
                <a:ea typeface="HGGGothicssi_Pro 60g" panose="02020603020101020101" pitchFamily="18" charset="-127"/>
              </a:endParaRPr>
            </a:p>
          </p:txBody>
        </p:sp>
        <p:sp>
          <p:nvSpPr>
            <p:cNvPr id="158" name="모서리가 둥근 직사각형 157">
              <a:extLst>
                <a:ext uri="{FF2B5EF4-FFF2-40B4-BE49-F238E27FC236}">
                  <a16:creationId xmlns:a16="http://schemas.microsoft.com/office/drawing/2014/main" id="{72BF344B-37CD-EEF1-2410-8DEB4A98FE66}"/>
                </a:ext>
              </a:extLst>
            </p:cNvPr>
            <p:cNvSpPr/>
            <p:nvPr/>
          </p:nvSpPr>
          <p:spPr>
            <a:xfrm rot="16200000">
              <a:off x="8124388" y="4511344"/>
              <a:ext cx="2841665" cy="34015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>
                  <a:solidFill>
                    <a:schemeClr val="tx1"/>
                  </a:solidFill>
                  <a:latin typeface="HGGGothicssi_Pro 60g" panose="02020603020101020101" pitchFamily="18" charset="-127"/>
                  <a:ea typeface="HGGGothicssi_Pro 60g" panose="02020603020101020101" pitchFamily="18" charset="-127"/>
                </a:rPr>
                <a:t>Patch Merging</a:t>
              </a:r>
              <a:endParaRPr kumimoji="1" lang="ko-Kore-KR" altLang="en-US" sz="1400" dirty="0">
                <a:solidFill>
                  <a:schemeClr val="tx1"/>
                </a:solidFill>
                <a:latin typeface="HGGGothicssi_Pro 60g" panose="02020603020101020101" pitchFamily="18" charset="-127"/>
                <a:ea typeface="HGGGothicssi_Pro 60g" panose="02020603020101020101" pitchFamily="18" charset="-127"/>
              </a:endParaRPr>
            </a:p>
          </p:txBody>
        </p:sp>
        <p:sp>
          <p:nvSpPr>
            <p:cNvPr id="159" name="모서리가 둥근 직사각형 158">
              <a:extLst>
                <a:ext uri="{FF2B5EF4-FFF2-40B4-BE49-F238E27FC236}">
                  <a16:creationId xmlns:a16="http://schemas.microsoft.com/office/drawing/2014/main" id="{3EA876BA-4946-25C3-AA07-814E537D87C1}"/>
                </a:ext>
              </a:extLst>
            </p:cNvPr>
            <p:cNvSpPr/>
            <p:nvPr/>
          </p:nvSpPr>
          <p:spPr>
            <a:xfrm>
              <a:off x="9936279" y="3270760"/>
              <a:ext cx="252000" cy="2841664"/>
            </a:xfrm>
            <a:prstGeom prst="roundRect">
              <a:avLst>
                <a:gd name="adj" fmla="val 343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HGGGothicssi_Pro 60g" panose="02020603020101020101" pitchFamily="18" charset="-127"/>
                <a:ea typeface="HGGGothicssi_Pro 60g" panose="02020603020101020101" pitchFamily="18" charset="-127"/>
              </a:endParaRPr>
            </a:p>
          </p:txBody>
        </p:sp>
        <p:sp>
          <p:nvSpPr>
            <p:cNvPr id="160" name="모서리가 둥근 직사각형 159">
              <a:extLst>
                <a:ext uri="{FF2B5EF4-FFF2-40B4-BE49-F238E27FC236}">
                  <a16:creationId xmlns:a16="http://schemas.microsoft.com/office/drawing/2014/main" id="{2077C8B9-EF2D-5630-7716-610DED66E264}"/>
                </a:ext>
              </a:extLst>
            </p:cNvPr>
            <p:cNvSpPr/>
            <p:nvPr/>
          </p:nvSpPr>
          <p:spPr>
            <a:xfrm>
              <a:off x="10240254" y="3277756"/>
              <a:ext cx="252000" cy="2841664"/>
            </a:xfrm>
            <a:prstGeom prst="roundRect">
              <a:avLst>
                <a:gd name="adj" fmla="val 343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HGGGothicssi_Pro 60g" panose="02020603020101020101" pitchFamily="18" charset="-127"/>
                <a:ea typeface="HGGGothicssi_Pro 60g" panose="02020603020101020101" pitchFamily="18" charset="-127"/>
              </a:endParaRPr>
            </a:p>
          </p:txBody>
        </p:sp>
        <p:cxnSp>
          <p:nvCxnSpPr>
            <p:cNvPr id="161" name="직선 화살표 연결선 160">
              <a:extLst>
                <a:ext uri="{FF2B5EF4-FFF2-40B4-BE49-F238E27FC236}">
                  <a16:creationId xmlns:a16="http://schemas.microsoft.com/office/drawing/2014/main" id="{59B45C09-7EF6-85A1-D82E-5DE2872AA851}"/>
                </a:ext>
              </a:extLst>
            </p:cNvPr>
            <p:cNvCxnSpPr>
              <a:cxnSpLocks/>
              <a:stCxn id="158" idx="2"/>
              <a:endCxn id="159" idx="1"/>
            </p:cNvCxnSpPr>
            <p:nvPr/>
          </p:nvCxnSpPr>
          <p:spPr>
            <a:xfrm>
              <a:off x="9715297" y="4681420"/>
              <a:ext cx="220982" cy="101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모서리가 둥근 직사각형 161">
              <a:extLst>
                <a:ext uri="{FF2B5EF4-FFF2-40B4-BE49-F238E27FC236}">
                  <a16:creationId xmlns:a16="http://schemas.microsoft.com/office/drawing/2014/main" id="{D8071E85-6E8A-D296-9F76-A5DEAF2038A0}"/>
                </a:ext>
              </a:extLst>
            </p:cNvPr>
            <p:cNvSpPr/>
            <p:nvPr/>
          </p:nvSpPr>
          <p:spPr>
            <a:xfrm>
              <a:off x="10633122" y="2996543"/>
              <a:ext cx="1224000" cy="3314317"/>
            </a:xfrm>
            <a:prstGeom prst="roundRect">
              <a:avLst>
                <a:gd name="adj" fmla="val 7621"/>
              </a:avLst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HGGGothicssi_Pro 60g" panose="02020603020101020101" pitchFamily="18" charset="-127"/>
                <a:ea typeface="HGGGothicssi_Pro 60g" panose="02020603020101020101" pitchFamily="18" charset="-127"/>
              </a:endParaRPr>
            </a:p>
          </p:txBody>
        </p:sp>
        <p:sp>
          <p:nvSpPr>
            <p:cNvPr id="163" name="모서리가 둥근 직사각형 162">
              <a:extLst>
                <a:ext uri="{FF2B5EF4-FFF2-40B4-BE49-F238E27FC236}">
                  <a16:creationId xmlns:a16="http://schemas.microsoft.com/office/drawing/2014/main" id="{D3962564-2021-F585-4ED8-4B2336920CD5}"/>
                </a:ext>
              </a:extLst>
            </p:cNvPr>
            <p:cNvSpPr/>
            <p:nvPr/>
          </p:nvSpPr>
          <p:spPr>
            <a:xfrm rot="16200000">
              <a:off x="9415959" y="4509274"/>
              <a:ext cx="2841665" cy="34015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>
                  <a:solidFill>
                    <a:schemeClr val="tx1"/>
                  </a:solidFill>
                  <a:latin typeface="HGGGothicssi_Pro 60g" panose="02020603020101020101" pitchFamily="18" charset="-127"/>
                  <a:ea typeface="HGGGothicssi_Pro 60g" panose="02020603020101020101" pitchFamily="18" charset="-127"/>
                </a:rPr>
                <a:t>Patch Merging</a:t>
              </a:r>
              <a:endParaRPr kumimoji="1" lang="ko-Kore-KR" altLang="en-US" sz="1400" dirty="0">
                <a:solidFill>
                  <a:schemeClr val="tx1"/>
                </a:solidFill>
                <a:latin typeface="HGGGothicssi_Pro 60g" panose="02020603020101020101" pitchFamily="18" charset="-127"/>
                <a:ea typeface="HGGGothicssi_Pro 60g" panose="02020603020101020101" pitchFamily="18" charset="-127"/>
              </a:endParaRPr>
            </a:p>
          </p:txBody>
        </p:sp>
        <p:sp>
          <p:nvSpPr>
            <p:cNvPr id="164" name="모서리가 둥근 직사각형 163">
              <a:extLst>
                <a:ext uri="{FF2B5EF4-FFF2-40B4-BE49-F238E27FC236}">
                  <a16:creationId xmlns:a16="http://schemas.microsoft.com/office/drawing/2014/main" id="{D438A13C-46D2-77C2-67E7-3F6ACD484767}"/>
                </a:ext>
              </a:extLst>
            </p:cNvPr>
            <p:cNvSpPr/>
            <p:nvPr/>
          </p:nvSpPr>
          <p:spPr>
            <a:xfrm>
              <a:off x="11227850" y="3268690"/>
              <a:ext cx="252000" cy="2841664"/>
            </a:xfrm>
            <a:prstGeom prst="roundRect">
              <a:avLst>
                <a:gd name="adj" fmla="val 343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HGGGothicssi_Pro 60g" panose="02020603020101020101" pitchFamily="18" charset="-127"/>
                <a:ea typeface="HGGGothicssi_Pro 60g" panose="02020603020101020101" pitchFamily="18" charset="-127"/>
              </a:endParaRPr>
            </a:p>
          </p:txBody>
        </p:sp>
        <p:sp>
          <p:nvSpPr>
            <p:cNvPr id="165" name="모서리가 둥근 직사각형 164">
              <a:extLst>
                <a:ext uri="{FF2B5EF4-FFF2-40B4-BE49-F238E27FC236}">
                  <a16:creationId xmlns:a16="http://schemas.microsoft.com/office/drawing/2014/main" id="{55A729D2-BC76-F16C-39BF-5FEF3B90210C}"/>
                </a:ext>
              </a:extLst>
            </p:cNvPr>
            <p:cNvSpPr/>
            <p:nvPr/>
          </p:nvSpPr>
          <p:spPr>
            <a:xfrm>
              <a:off x="11531825" y="3275686"/>
              <a:ext cx="252000" cy="2841664"/>
            </a:xfrm>
            <a:prstGeom prst="roundRect">
              <a:avLst>
                <a:gd name="adj" fmla="val 343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HGGGothicssi_Pro 60g" panose="02020603020101020101" pitchFamily="18" charset="-127"/>
                <a:ea typeface="HGGGothicssi_Pro 60g" panose="02020603020101020101" pitchFamily="18" charset="-127"/>
              </a:endParaRPr>
            </a:p>
          </p:txBody>
        </p:sp>
        <p:cxnSp>
          <p:nvCxnSpPr>
            <p:cNvPr id="166" name="직선 화살표 연결선 165">
              <a:extLst>
                <a:ext uri="{FF2B5EF4-FFF2-40B4-BE49-F238E27FC236}">
                  <a16:creationId xmlns:a16="http://schemas.microsoft.com/office/drawing/2014/main" id="{189A08B1-5DCD-8E0A-AB36-361CB13BE946}"/>
                </a:ext>
              </a:extLst>
            </p:cNvPr>
            <p:cNvCxnSpPr>
              <a:cxnSpLocks/>
              <a:stCxn id="163" idx="2"/>
              <a:endCxn id="164" idx="1"/>
            </p:cNvCxnSpPr>
            <p:nvPr/>
          </p:nvCxnSpPr>
          <p:spPr>
            <a:xfrm>
              <a:off x="11006868" y="4679350"/>
              <a:ext cx="220982" cy="101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화살표 연결선 166">
              <a:extLst>
                <a:ext uri="{FF2B5EF4-FFF2-40B4-BE49-F238E27FC236}">
                  <a16:creationId xmlns:a16="http://schemas.microsoft.com/office/drawing/2014/main" id="{06B0C6C6-5589-FEB5-30C9-2E467F39C1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8328" y="4682424"/>
              <a:ext cx="192798" cy="529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화살표 연결선 167">
              <a:extLst>
                <a:ext uri="{FF2B5EF4-FFF2-40B4-BE49-F238E27FC236}">
                  <a16:creationId xmlns:a16="http://schemas.microsoft.com/office/drawing/2014/main" id="{417F0657-9C6E-133B-146B-B1196E5063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5589" y="4666428"/>
              <a:ext cx="192798" cy="529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화살표 연결선 168">
              <a:extLst>
                <a:ext uri="{FF2B5EF4-FFF2-40B4-BE49-F238E27FC236}">
                  <a16:creationId xmlns:a16="http://schemas.microsoft.com/office/drawing/2014/main" id="{EC2497F7-4A54-0E1C-DC48-A92079416711}"/>
                </a:ext>
              </a:extLst>
            </p:cNvPr>
            <p:cNvCxnSpPr>
              <a:cxnSpLocks/>
              <a:stCxn id="173" idx="3"/>
            </p:cNvCxnSpPr>
            <p:nvPr/>
          </p:nvCxnSpPr>
          <p:spPr>
            <a:xfrm flipV="1">
              <a:off x="3935202" y="5856151"/>
              <a:ext cx="242659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모서리가 둥근 직사각형 172">
              <a:extLst>
                <a:ext uri="{FF2B5EF4-FFF2-40B4-BE49-F238E27FC236}">
                  <a16:creationId xmlns:a16="http://schemas.microsoft.com/office/drawing/2014/main" id="{18C9DEB2-D6E5-90DF-D775-D7FB2B1BDD64}"/>
                </a:ext>
              </a:extLst>
            </p:cNvPr>
            <p:cNvSpPr/>
            <p:nvPr/>
          </p:nvSpPr>
          <p:spPr>
            <a:xfrm>
              <a:off x="2822792" y="5625097"/>
              <a:ext cx="1112410" cy="462108"/>
            </a:xfrm>
            <a:prstGeom prst="roundRect">
              <a:avLst>
                <a:gd name="adj" fmla="val 6851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2000" dirty="0">
                  <a:solidFill>
                    <a:schemeClr val="tx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Text</a:t>
              </a:r>
              <a:endParaRPr kumimoji="1" lang="ko-Kore-KR" altLang="en-US" sz="20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44A19574-3F5A-D914-1EFA-0DFD22C0D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12" y="3212761"/>
            <a:ext cx="4393713" cy="249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1AD8F767-835E-025B-36C3-83B5FA2C86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8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480"/>
    </mc:Choice>
    <mc:Fallback xmlns="">
      <p:transition spd="slow" advTm="454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B6AAD-A62E-4318-F05C-5A08B891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Model 6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B45555-5E8D-F5DB-D8FE-B1849B3E1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Swin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Transformer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41117E-3394-9170-F5F8-BDA697F60427}"/>
              </a:ext>
            </a:extLst>
          </p:cNvPr>
          <p:cNvSpPr/>
          <p:nvPr/>
        </p:nvSpPr>
        <p:spPr>
          <a:xfrm>
            <a:off x="373224" y="1494755"/>
            <a:ext cx="11355356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9B7581C-9B0E-412E-85AF-E69472094FA8}"/>
              </a:ext>
            </a:extLst>
          </p:cNvPr>
          <p:cNvSpPr txBox="1">
            <a:spLocks/>
          </p:cNvSpPr>
          <p:nvPr/>
        </p:nvSpPr>
        <p:spPr>
          <a:xfrm>
            <a:off x="990600" y="2141536"/>
            <a:ext cx="10515600" cy="4469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Compile</a:t>
            </a:r>
          </a:p>
          <a:p>
            <a:pPr lvl="1"/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Optimizer = </a:t>
            </a:r>
            <a:r>
              <a:rPr lang="en-US" altLang="ko-KR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AdamW</a:t>
            </a:r>
            <a:endParaRPr lang="en-US" altLang="ko-KR" sz="1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Loss = </a:t>
            </a:r>
            <a:r>
              <a:rPr lang="en-US" altLang="ko-KR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CategoricalCrossentropy</a:t>
            </a:r>
            <a:endParaRPr lang="en-US" altLang="ko-KR" sz="1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Metric = </a:t>
            </a:r>
            <a:r>
              <a:rPr lang="en-US" altLang="ko-KR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CategoricalAccuracy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en-US" altLang="ko-KR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TopKCategoricalAccuracy</a:t>
            </a:r>
            <a:endParaRPr lang="en-US" altLang="ko-KR" sz="1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sz="1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23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Hyper-Parameter</a:t>
            </a:r>
          </a:p>
          <a:p>
            <a:pPr lvl="1"/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Epoch : 300</a:t>
            </a:r>
          </a:p>
          <a:p>
            <a:pPr lvl="1"/>
            <a:r>
              <a:rPr lang="en-US" altLang="ko-KR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Max_len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100</a:t>
            </a:r>
          </a:p>
          <a:p>
            <a:pPr lvl="1"/>
            <a:r>
              <a:rPr lang="en-US" altLang="ko-KR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Batch_size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64</a:t>
            </a:r>
          </a:p>
          <a:p>
            <a:endParaRPr lang="en-US" altLang="ko-KR" sz="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9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Result</a:t>
            </a:r>
          </a:p>
          <a:p>
            <a:pPr lvl="1"/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Train : loss: 0.7263 – accuracy : 0.5027 </a:t>
            </a:r>
          </a:p>
          <a:p>
            <a:pPr lvl="1"/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Test : loss: 0.7182 - accuracy: 0.4897</a:t>
            </a:r>
          </a:p>
          <a:p>
            <a:endParaRPr lang="en-US" altLang="ko-KR" sz="19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14E2A1A7-7686-9EA7-1878-A1ACCCBF79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3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75"/>
    </mc:Choice>
    <mc:Fallback xmlns="">
      <p:transition spd="slow" advTm="158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B6AAD-A62E-4318-F05C-5A08B891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Model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최종 평가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BFD56392-13B5-77C4-4CE8-B9F32483EC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0780110"/>
              </p:ext>
            </p:extLst>
          </p:nvPr>
        </p:nvGraphicFramePr>
        <p:xfrm>
          <a:off x="838203" y="2284341"/>
          <a:ext cx="10515597" cy="347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948772692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4269259791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8360915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i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Model</a:t>
                      </a:r>
                      <a:endParaRPr lang="ko-KR" altLang="en-US" sz="2200" b="0" i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i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loss</a:t>
                      </a:r>
                      <a:endParaRPr lang="ko-KR" altLang="en-US" sz="2200" b="0" i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i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Accuracy</a:t>
                      </a:r>
                      <a:endParaRPr lang="ko-KR" altLang="en-US" sz="2200" b="0" i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200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i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RNN</a:t>
                      </a:r>
                      <a:endParaRPr lang="ko-KR" altLang="en-US" sz="2200" b="0" i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0.4070</a:t>
                      </a:r>
                      <a:endParaRPr lang="ko-KR" altLang="en-US" sz="2200" b="0" i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0.8187</a:t>
                      </a:r>
                      <a:endParaRPr lang="ko-KR" altLang="en-US" sz="2200" b="0" i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1452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i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LSTM</a:t>
                      </a:r>
                      <a:endParaRPr lang="ko-KR" altLang="en-US" sz="2200" b="0" i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0.3629</a:t>
                      </a:r>
                      <a:endParaRPr lang="ko-KR" altLang="en-US" sz="2200" b="0" i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0.8472</a:t>
                      </a:r>
                      <a:endParaRPr lang="ko-KR" altLang="en-US" sz="2200" b="0" i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888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i="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BiLSTM</a:t>
                      </a:r>
                      <a:endParaRPr lang="ko-KR" altLang="en-US" sz="2200" b="0" i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0.3381</a:t>
                      </a:r>
                      <a:endParaRPr lang="ko-KR" altLang="en-US" sz="2200" b="0" i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0.8753</a:t>
                      </a:r>
                      <a:endParaRPr lang="ko-KR" altLang="en-US" sz="2200" b="0" i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519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i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CNN</a:t>
                      </a:r>
                      <a:endParaRPr lang="ko-KR" altLang="en-US" sz="2200" b="0" i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0.3147</a:t>
                      </a:r>
                      <a:endParaRPr lang="ko-KR" altLang="en-US" sz="2200" b="0" i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0.8825</a:t>
                      </a:r>
                      <a:endParaRPr lang="ko-KR" altLang="en-US" sz="2200" b="0" i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174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i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Transformer Encoder</a:t>
                      </a:r>
                      <a:endParaRPr lang="ko-KR" altLang="en-US" sz="2200" b="0" i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i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0.6932</a:t>
                      </a:r>
                      <a:endParaRPr lang="ko-KR" altLang="en-US" sz="2200" b="0" i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i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0.4961</a:t>
                      </a:r>
                      <a:endParaRPr lang="ko-KR" altLang="en-US" sz="2200" b="0" i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25673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b="0" i="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ViT</a:t>
                      </a:r>
                      <a:endParaRPr lang="ko-KR" altLang="en-US" sz="2200" b="0" i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0.7113</a:t>
                      </a:r>
                      <a:endParaRPr lang="ko-KR" altLang="en-US" sz="2200" b="0" i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i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0.5136</a:t>
                      </a:r>
                      <a:endParaRPr lang="ko-KR" altLang="en-US" sz="2200" b="0" i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71099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b="0" i="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Swin</a:t>
                      </a:r>
                      <a:r>
                        <a:rPr lang="en-US" altLang="ko-KR" sz="2200" b="0" i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Transformer</a:t>
                      </a:r>
                      <a:endParaRPr lang="ko-KR" altLang="en-US" sz="2200" b="0" i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0.7182</a:t>
                      </a:r>
                      <a:endParaRPr lang="ko-KR" altLang="en-US" sz="2200" b="0" i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0.4897</a:t>
                      </a:r>
                      <a:endParaRPr lang="ko-KR" altLang="en-US" sz="2200" b="0" i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547785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5841117E-3394-9170-F5F8-BDA697F60427}"/>
              </a:ext>
            </a:extLst>
          </p:cNvPr>
          <p:cNvSpPr/>
          <p:nvPr/>
        </p:nvSpPr>
        <p:spPr>
          <a:xfrm>
            <a:off x="373224" y="1494755"/>
            <a:ext cx="11355356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9B6EF948-E039-6737-5548-0AB53AC820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3" t="-125896" r="-262703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2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669"/>
    </mc:Choice>
    <mc:Fallback xmlns="">
      <p:transition spd="slow" advTm="70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B6AAD-A62E-4318-F05C-5A08B891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Reference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41117E-3394-9170-F5F8-BDA697F60427}"/>
              </a:ext>
            </a:extLst>
          </p:cNvPr>
          <p:cNvSpPr/>
          <p:nvPr/>
        </p:nvSpPr>
        <p:spPr>
          <a:xfrm>
            <a:off x="373224" y="1494755"/>
            <a:ext cx="11355356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E9FF65B-85FB-CDBF-7188-A8A6B5AAF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5077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Attention is all you need</a:t>
            </a:r>
          </a:p>
          <a:p>
            <a:endParaRPr lang="en-US" altLang="ko-KR" sz="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BERT: Pre-</a:t>
            </a: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trainig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of Deep Bidirectional Transformers for Language Understanding</a:t>
            </a:r>
          </a:p>
          <a:p>
            <a:endParaRPr lang="en-US" altLang="ko-KR" sz="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Swin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Transformer: Hierarchical </a:t>
            </a:r>
            <a:r>
              <a:rPr lang="en-US" altLang="ko-KR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VIsion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Transformer using Shifted Windows</a:t>
            </a:r>
          </a:p>
          <a:p>
            <a:endParaRPr lang="en-US" altLang="ko-KR" sz="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An Image is Worth 16x16 Words: Transformers for Image Recognition at Scale</a:t>
            </a: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22A9F35A-F4D1-E8C1-B8B4-47EDB4FB2B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31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62"/>
    </mc:Choice>
    <mc:Fallback xmlns="">
      <p:transition spd="slow" advTm="13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B6AAD-A62E-4318-F05C-5A08B891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INTRO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B45555-5E8D-F5DB-D8FE-B1849B3E1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626" y="1720695"/>
            <a:ext cx="11158954" cy="259581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연구배경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sz="2000" u="none" strike="noStrike" baseline="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Transformer</a:t>
            </a:r>
            <a:r>
              <a:rPr lang="ko-KR" altLang="en-US" sz="2000" u="none" strike="noStrike" baseline="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는 </a:t>
            </a:r>
            <a:r>
              <a:rPr lang="en-US" altLang="ko-KR" sz="2000" u="none" strike="noStrike" baseline="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Text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</a:t>
            </a:r>
            <a:r>
              <a:rPr lang="en-US" altLang="ko-KR" sz="2000" u="none" strike="noStrike" baseline="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ask </a:t>
            </a:r>
            <a:r>
              <a:rPr lang="ko-KR" altLang="en-US" sz="2000" u="none" strike="noStrike" baseline="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높은 성능을 보여주었고</a:t>
            </a:r>
            <a:r>
              <a:rPr lang="en-US" altLang="ko-KR" sz="2000" u="none" strike="noStrike" baseline="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b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</a:t>
            </a:r>
            <a:r>
              <a:rPr lang="en-US" altLang="ko-KR" sz="2000" u="none" strike="noStrike" baseline="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ision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</a:t>
            </a:r>
            <a:r>
              <a:rPr lang="en-US" altLang="ko-KR" sz="2000" u="none" strike="noStrike" baseline="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ask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</a:t>
            </a:r>
            <a:r>
              <a:rPr lang="ko-KR" altLang="en-US" sz="2000" u="none" strike="noStrike" baseline="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수행하기 위해 </a:t>
            </a:r>
            <a:r>
              <a:rPr lang="en-US" altLang="ko-KR" sz="2000" u="none" strike="noStrike" baseline="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Vision Transformer</a:t>
            </a:r>
            <a:r>
              <a:rPr lang="ko-KR" altLang="en-US" sz="2000" u="none" strike="noStrike" baseline="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개선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되어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Image Classification Task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점령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ko-KR" altLang="en-US" sz="2000" u="none" strike="noStrike" baseline="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저희는 반대로 </a:t>
            </a:r>
            <a:r>
              <a:rPr lang="en-US" altLang="ko-KR" sz="2000" u="none" strike="noStrike" baseline="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Vision Transform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er</a:t>
            </a:r>
            <a:r>
              <a:rPr lang="ko-KR" altLang="en-US" sz="2000" u="none" strike="noStrike" baseline="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</a:t>
            </a:r>
            <a:r>
              <a:rPr lang="ko-KR" altLang="en-US" sz="2000" u="none" strike="noStrike" baseline="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사용해 </a:t>
            </a:r>
            <a:r>
              <a:rPr lang="en-US" altLang="ko-KR" sz="2000" u="none" strike="noStrike" baseline="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Text task</a:t>
            </a:r>
            <a:r>
              <a:rPr lang="ko-KR" altLang="en-US" sz="2000" u="none" strike="noStrike" baseline="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수행함으로써 </a:t>
            </a:r>
            <a:r>
              <a:rPr lang="en-US" altLang="ko-KR" sz="2000" u="none" strike="noStrike" baseline="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Transformer</a:t>
            </a:r>
            <a:r>
              <a:rPr lang="ko-KR" altLang="en-US" sz="2000" u="none" strike="noStrike" baseline="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새로운 활용방안을 찾아보려 연구를 진행하게 되었습니다</a:t>
            </a:r>
            <a:r>
              <a:rPr lang="en-US" altLang="ko-KR" sz="2000" u="none" strike="noStrike" baseline="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41117E-3394-9170-F5F8-BDA697F60427}"/>
              </a:ext>
            </a:extLst>
          </p:cNvPr>
          <p:cNvSpPr/>
          <p:nvPr/>
        </p:nvSpPr>
        <p:spPr>
          <a:xfrm>
            <a:off x="373224" y="1494755"/>
            <a:ext cx="11355356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354C2F1-7343-4456-0333-03D6A4B03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11" y="3593011"/>
            <a:ext cx="7429378" cy="30638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44D5F091-C5B8-2321-1592-49AB1E915E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8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86"/>
    </mc:Choice>
    <mc:Fallback xmlns="">
      <p:transition spd="slow" advTm="443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B6AAD-A62E-4318-F05C-5A08B891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DATA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B45555-5E8D-F5DB-D8FE-B1849B3E1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u="none" strike="noStrike" baseline="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IMDB Dataset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2A8CD1-5646-ED3F-8307-131F63E41B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030" y="2596200"/>
            <a:ext cx="3353091" cy="1318374"/>
          </a:xfrm>
          <a:prstGeom prst="rect">
            <a:avLst/>
          </a:prstGeom>
        </p:spPr>
      </p:pic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CFA55B87-1142-FA92-67F8-F573C062B4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619882"/>
              </p:ext>
            </p:extLst>
          </p:nvPr>
        </p:nvGraphicFramePr>
        <p:xfrm>
          <a:off x="813030" y="4656833"/>
          <a:ext cx="6906208" cy="1131417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431155">
                  <a:extLst>
                    <a:ext uri="{9D8B030D-6E8A-4147-A177-3AD203B41FA5}">
                      <a16:colId xmlns:a16="http://schemas.microsoft.com/office/drawing/2014/main" val="661270362"/>
                    </a:ext>
                  </a:extLst>
                </a:gridCol>
                <a:gridCol w="4334636">
                  <a:extLst>
                    <a:ext uri="{9D8B030D-6E8A-4147-A177-3AD203B41FA5}">
                      <a16:colId xmlns:a16="http://schemas.microsoft.com/office/drawing/2014/main" val="4122451511"/>
                    </a:ext>
                  </a:extLst>
                </a:gridCol>
                <a:gridCol w="1140417">
                  <a:extLst>
                    <a:ext uri="{9D8B030D-6E8A-4147-A177-3AD203B41FA5}">
                      <a16:colId xmlns:a16="http://schemas.microsoft.com/office/drawing/2014/main" val="1841880917"/>
                    </a:ext>
                  </a:extLst>
                </a:gridCol>
              </a:tblGrid>
              <a:tr h="377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i="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변수명</a:t>
                      </a:r>
                      <a:endParaRPr lang="ko-KR" altLang="en-US" b="1" i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i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변수 설명 및 예시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Dtype</a:t>
                      </a:r>
                      <a:endParaRPr lang="ko-KR" altLang="en-US" b="1" i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735938"/>
                  </a:ext>
                </a:extLst>
              </a:tr>
              <a:tr h="377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Review</a:t>
                      </a:r>
                      <a:endParaRPr lang="ko-KR" altLang="en-US" b="0" i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Text(</a:t>
                      </a:r>
                      <a:r>
                        <a:rPr lang="ko-KR" altLang="en-US" b="0" i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리뷰</a:t>
                      </a:r>
                      <a:r>
                        <a:rPr lang="en-US" altLang="ko-KR" b="0" i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b="0" i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Object</a:t>
                      </a:r>
                      <a:endParaRPr lang="ko-KR" altLang="en-US" b="0" i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345809"/>
                  </a:ext>
                </a:extLst>
              </a:tr>
              <a:tr h="377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Sentiment</a:t>
                      </a:r>
                      <a:endParaRPr lang="ko-KR" altLang="en-US" b="0" i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Positive(</a:t>
                      </a:r>
                      <a:r>
                        <a:rPr lang="ko-KR" altLang="en-US" b="0" i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긍정리뷰</a:t>
                      </a:r>
                      <a:r>
                        <a:rPr lang="en-US" altLang="ko-KR" b="0" i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 / Negative(</a:t>
                      </a:r>
                      <a:r>
                        <a:rPr lang="ko-KR" altLang="en-US" b="0" i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부정리뷰</a:t>
                      </a:r>
                      <a:r>
                        <a:rPr lang="en-US" altLang="ko-KR" b="0" i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b="0" i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Object</a:t>
                      </a:r>
                      <a:endParaRPr lang="ko-KR" altLang="en-US" b="0" i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62372"/>
                  </a:ext>
                </a:extLst>
              </a:tr>
            </a:tbl>
          </a:graphicData>
        </a:graphic>
      </p:graphicFrame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C04702B-7ED5-9A57-EC43-8589165FFE87}"/>
              </a:ext>
            </a:extLst>
          </p:cNvPr>
          <p:cNvCxnSpPr>
            <a:cxnSpLocks/>
          </p:cNvCxnSpPr>
          <p:nvPr/>
        </p:nvCxnSpPr>
        <p:spPr>
          <a:xfrm flipV="1">
            <a:off x="4287419" y="2894685"/>
            <a:ext cx="744603" cy="435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E020F75-B81A-6EFA-2AA7-922E5674915F}"/>
              </a:ext>
            </a:extLst>
          </p:cNvPr>
          <p:cNvCxnSpPr>
            <a:cxnSpLocks/>
          </p:cNvCxnSpPr>
          <p:nvPr/>
        </p:nvCxnSpPr>
        <p:spPr>
          <a:xfrm>
            <a:off x="4287419" y="3329691"/>
            <a:ext cx="744603" cy="334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70D8478-895E-D2D0-536C-4DD3CE6837B2}"/>
              </a:ext>
            </a:extLst>
          </p:cNvPr>
          <p:cNvSpPr txBox="1"/>
          <p:nvPr/>
        </p:nvSpPr>
        <p:spPr>
          <a:xfrm>
            <a:off x="5153320" y="2639067"/>
            <a:ext cx="111967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7 : Train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34B441-1E0F-ED56-F61D-FE5257DC34CA}"/>
              </a:ext>
            </a:extLst>
          </p:cNvPr>
          <p:cNvSpPr txBox="1"/>
          <p:nvPr/>
        </p:nvSpPr>
        <p:spPr>
          <a:xfrm>
            <a:off x="5163915" y="3474059"/>
            <a:ext cx="111967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 : Test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348D77-6520-C28D-8A3C-99C8A44B9534}"/>
              </a:ext>
            </a:extLst>
          </p:cNvPr>
          <p:cNvSpPr txBox="1"/>
          <p:nvPr/>
        </p:nvSpPr>
        <p:spPr>
          <a:xfrm>
            <a:off x="8567691" y="5113465"/>
            <a:ext cx="2773524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800" u="none" strike="noStrike" baseline="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총 단어 개수</a:t>
            </a:r>
            <a:r>
              <a:rPr lang="en-US" altLang="ko-KR" sz="1800" u="none" strike="noStrike" baseline="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85,000</a:t>
            </a:r>
          </a:p>
          <a:p>
            <a:pPr algn="ctr"/>
            <a:r>
              <a:rPr lang="ko-KR" altLang="en-US" sz="1800" u="none" strike="noStrike" baseline="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단어의 개수</a:t>
            </a:r>
            <a:r>
              <a:rPr lang="en-US" altLang="ko-KR" sz="1800" u="none" strike="noStrike" baseline="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800" u="none" strike="noStrike" baseline="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중앙값 </a:t>
            </a:r>
            <a:r>
              <a:rPr lang="en-US" altLang="ko-KR" sz="1800" u="none" strike="noStrike" baseline="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87</a:t>
            </a:r>
          </a:p>
          <a:p>
            <a:pPr algn="ctr"/>
            <a:r>
              <a:rPr lang="ko-KR" altLang="en-US" sz="1800" u="none" strike="noStrike" baseline="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평균 </a:t>
            </a:r>
            <a:r>
              <a:rPr lang="en-US" altLang="ko-KR" sz="1800" u="none" strike="noStrike" baseline="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108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DAF203E-844C-05FD-2EDB-E03E774E8B72}"/>
              </a:ext>
            </a:extLst>
          </p:cNvPr>
          <p:cNvGrpSpPr/>
          <p:nvPr/>
        </p:nvGrpSpPr>
        <p:grpSpPr>
          <a:xfrm>
            <a:off x="7988126" y="2008316"/>
            <a:ext cx="3634562" cy="2970212"/>
            <a:chOff x="8511294" y="1160485"/>
            <a:chExt cx="3062819" cy="2400508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E31BB1A-5FDD-381A-21BE-E6D6C2C7D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31607" y="1160485"/>
              <a:ext cx="2842506" cy="2400508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4B4D042-FF25-6B0E-ED2D-013416A8F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11294" y="2006378"/>
              <a:ext cx="152413" cy="1013548"/>
            </a:xfrm>
            <a:prstGeom prst="rect">
              <a:avLst/>
            </a:prstGeom>
          </p:spPr>
        </p:pic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2DC579F-9532-2233-B2C6-675A5F611D6C}"/>
              </a:ext>
            </a:extLst>
          </p:cNvPr>
          <p:cNvSpPr/>
          <p:nvPr/>
        </p:nvSpPr>
        <p:spPr>
          <a:xfrm>
            <a:off x="373224" y="1494755"/>
            <a:ext cx="11355356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CA58FA58-8260-57A0-7778-D9876C6999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3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990"/>
    </mc:Choice>
    <mc:Fallback xmlns="">
      <p:transition spd="slow" advTm="489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B6AAD-A62E-4318-F05C-5A08B891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Preprocessing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B45555-5E8D-F5DB-D8FE-B1849B3E1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272" y="1825625"/>
            <a:ext cx="5450633" cy="4753390"/>
          </a:xfrm>
        </p:spPr>
        <p:txBody>
          <a:bodyPr>
            <a:normAutofit/>
          </a:bodyPr>
          <a:lstStyle/>
          <a:p>
            <a:r>
              <a:rPr lang="en-US" altLang="ko-KR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Stopwords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Spacy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</a:t>
            </a:r>
            <a:r>
              <a:rPr lang="en-US" altLang="ko-KR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En_core_web_sm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Preprocess</a:t>
            </a:r>
          </a:p>
          <a:p>
            <a:pPr marL="800100" lvl="1" indent="-342900">
              <a:buAutoNum type="arabicPeriod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소문자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(lower)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변형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800100" lvl="1" indent="-342900">
              <a:buAutoNum type="arabicPeriod"/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‘s / ‘ve / ‘t / ‘m / ‘d / ‘ll  .</a:t>
            </a:r>
            <a:r>
              <a:rPr lang="en-US" altLang="ko-KR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etc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lvl="1" indent="0">
              <a:buNone/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 -&gt;  is / have / cannot / am / would .</a:t>
            </a:r>
            <a:r>
              <a:rPr lang="en-US" altLang="ko-KR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etc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변형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lvl="1" indent="0">
              <a:buNone/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 Lemmatization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추출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lvl="1" indent="0">
              <a:buNone/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4. Data split</a:t>
            </a:r>
          </a:p>
          <a:p>
            <a:pPr lvl="2"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X_train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train_data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[‘review’] -&gt; 35000</a:t>
            </a:r>
          </a:p>
          <a:p>
            <a:pPr lvl="2"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X_test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test_data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[‘review’] -&gt; 1500</a:t>
            </a:r>
          </a:p>
          <a:p>
            <a:pPr lvl="2"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Y_train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train_data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[‘sentiment’] -&gt; 35000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Tokenizer</a:t>
            </a:r>
          </a:p>
          <a:p>
            <a:pPr lvl="1">
              <a:spcBef>
                <a:spcPts val="1000"/>
              </a:spcBef>
              <a:defRPr/>
            </a:pPr>
            <a:r>
              <a:rPr kumimoji="0" lang="en-US" altLang="ko-KR" sz="16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Max_feature</a:t>
            </a:r>
            <a:r>
              <a:rPr kumimoji="0" lang="ko-KR" altLang="en-US" sz="1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0" lang="en-US" altLang="ko-KR" sz="1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=</a:t>
            </a:r>
            <a:r>
              <a:rPr kumimoji="0" lang="ko-KR" altLang="en-US" sz="1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0" lang="en-US" altLang="ko-KR" sz="1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9000</a:t>
            </a:r>
          </a:p>
          <a:p>
            <a:pPr lvl="1">
              <a:spcBef>
                <a:spcPts val="1000"/>
              </a:spcBef>
              <a:defRPr/>
            </a:pPr>
            <a:r>
              <a:rPr lang="en-US" altLang="ko-KR" sz="1600" dirty="0" err="1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Maxlen</a:t>
            </a:r>
            <a:r>
              <a:rPr lang="en-US" altLang="ko-KR" sz="16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= 100</a:t>
            </a:r>
          </a:p>
          <a:p>
            <a:pPr lvl="1">
              <a:spcBef>
                <a:spcPts val="1000"/>
              </a:spcBef>
              <a:defRPr/>
            </a:pPr>
            <a:r>
              <a:rPr kumimoji="0" lang="en-US" altLang="ko-KR" sz="1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Embedding size = 300</a:t>
            </a:r>
            <a:endParaRPr lang="en-US" altLang="ko-KR" sz="1600" noProof="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41117E-3394-9170-F5F8-BDA697F60427}"/>
              </a:ext>
            </a:extLst>
          </p:cNvPr>
          <p:cNvSpPr/>
          <p:nvPr/>
        </p:nvSpPr>
        <p:spPr>
          <a:xfrm>
            <a:off x="373224" y="1494755"/>
            <a:ext cx="11355356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C2B4EEC-9705-554D-8D6D-B8BC5D637DD3}"/>
              </a:ext>
            </a:extLst>
          </p:cNvPr>
          <p:cNvSpPr txBox="1">
            <a:spLocks/>
          </p:cNvSpPr>
          <p:nvPr/>
        </p:nvSpPr>
        <p:spPr>
          <a:xfrm>
            <a:off x="6177931" y="1825624"/>
            <a:ext cx="5450633" cy="4753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Padding</a:t>
            </a:r>
          </a:p>
          <a:p>
            <a:pPr lvl="1">
              <a:defRPr/>
            </a:pPr>
            <a:r>
              <a:rPr kumimoji="0" lang="en-US" altLang="ko-KR" sz="16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Maxlen</a:t>
            </a:r>
            <a:r>
              <a:rPr kumimoji="0" lang="en-US" altLang="ko-KR" sz="1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(100)</a:t>
            </a:r>
            <a:r>
              <a:rPr kumimoji="0" lang="ko-KR" altLang="en-US" sz="1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으로 지정 </a:t>
            </a:r>
            <a:r>
              <a:rPr kumimoji="0" lang="en-US" altLang="ko-KR" sz="1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-&gt; </a:t>
            </a:r>
            <a:r>
              <a:rPr lang="en-US" altLang="ko-KR" sz="1600" dirty="0" err="1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X_train</a:t>
            </a:r>
            <a:r>
              <a:rPr lang="en-US" altLang="ko-KR" sz="16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en-US" altLang="ko-KR" sz="1600" dirty="0" err="1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X_test</a:t>
            </a:r>
            <a:r>
              <a:rPr lang="ko-KR" altLang="en-US" sz="16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진행</a:t>
            </a:r>
            <a:endParaRPr lang="en-US" altLang="ko-KR" sz="16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Index </a:t>
            </a: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부여</a:t>
            </a:r>
            <a:endParaRPr kumimoji="0" lang="en-US" altLang="ko-KR" sz="20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  <a:defRPr/>
            </a:pPr>
            <a:endParaRPr lang="en-US" altLang="ko-KR" sz="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Train data </a:t>
            </a:r>
          </a:p>
          <a:p>
            <a:pPr marL="0" indent="0">
              <a:buNone/>
              <a:defRPr/>
            </a:pPr>
            <a:r>
              <a:rPr lang="ko-KR" altLang="en-US" sz="20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  </a:t>
            </a: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-&gt; train / valid 9:1</a:t>
            </a: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비율로 나눔</a:t>
            </a:r>
            <a:endParaRPr kumimoji="0" lang="en-US" altLang="ko-KR" sz="20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endParaRPr lang="en-US" altLang="ko-KR" sz="100" dirty="0">
              <a:solidFill>
                <a:prstClr val="black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9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Word2Vec</a:t>
            </a:r>
          </a:p>
          <a:p>
            <a:pPr lvl="1"/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단어 벡터 간 유의미한 유사도를 반영할 수 있도록 단어의 의미를 수치화 하는 작업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Gensim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Word2vec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사전 모형 사용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/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구글에서 제공되는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GoogleNews-vectors-negative300.bin.gz</a:t>
            </a:r>
          </a:p>
          <a:p>
            <a:pPr lvl="1"/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Word2vec model size -&gt; 3000000,300</a:t>
            </a:r>
          </a:p>
          <a:p>
            <a:pPr lvl="1"/>
            <a:r>
              <a:rPr lang="en-US" altLang="ko-KR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Embedding_matrix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-&gt; 90000,300</a:t>
            </a:r>
          </a:p>
          <a:p>
            <a:pPr lvl="1"/>
            <a:r>
              <a:rPr lang="ko-KR" altLang="en-US" sz="140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단어와 </a:t>
            </a:r>
            <a:r>
              <a:rPr lang="ko-KR" altLang="en-US" sz="1400" dirty="0" err="1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맵핑되는</a:t>
            </a:r>
            <a:r>
              <a:rPr lang="ko-KR" altLang="en-US" sz="140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사전 훈련된 </a:t>
            </a:r>
            <a:r>
              <a:rPr lang="ko-KR" altLang="en-US" sz="1400" dirty="0" err="1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임베딩</a:t>
            </a:r>
            <a:r>
              <a:rPr lang="ko-KR" altLang="en-US" sz="140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 err="1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벡터값</a:t>
            </a:r>
            <a:endParaRPr lang="ko-KR" altLang="en-US" sz="1400" dirty="0"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sz="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A1FC6C3A-42C8-3E15-8AB8-E53714593C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3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242"/>
    </mc:Choice>
    <mc:Fallback xmlns="">
      <p:transition spd="slow" advTm="1012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5031CA4-C58E-2C79-A039-E6C76148B902}"/>
              </a:ext>
            </a:extLst>
          </p:cNvPr>
          <p:cNvSpPr/>
          <p:nvPr/>
        </p:nvSpPr>
        <p:spPr>
          <a:xfrm>
            <a:off x="1130190" y="5577458"/>
            <a:ext cx="10263952" cy="11191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CEB6AAD-A62E-4318-F05C-5A08B891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RNN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41117E-3394-9170-F5F8-BDA697F60427}"/>
              </a:ext>
            </a:extLst>
          </p:cNvPr>
          <p:cNvSpPr/>
          <p:nvPr/>
        </p:nvSpPr>
        <p:spPr>
          <a:xfrm>
            <a:off x="373224" y="1494755"/>
            <a:ext cx="11355356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03E0B3-25C6-C832-0B2E-AEC082A59D90}"/>
              </a:ext>
            </a:extLst>
          </p:cNvPr>
          <p:cNvSpPr/>
          <p:nvPr/>
        </p:nvSpPr>
        <p:spPr>
          <a:xfrm>
            <a:off x="720061" y="1801803"/>
            <a:ext cx="101182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순환 신경망으로 문장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음성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동영상과 같은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Sequential Data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학습에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특화된 인공신경망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2CE7B66-346E-86E4-4E46-A8A3E1E21020}"/>
              </a:ext>
            </a:extLst>
          </p:cNvPr>
          <p:cNvSpPr/>
          <p:nvPr/>
        </p:nvSpPr>
        <p:spPr>
          <a:xfrm>
            <a:off x="5499269" y="2623635"/>
            <a:ext cx="1197152" cy="70972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Hidden</a:t>
            </a:r>
            <a:endParaRPr lang="ko-KR" altLang="en-US" sz="16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4821A45-91AB-1FE1-B82A-DC97F16E1FB9}"/>
              </a:ext>
            </a:extLst>
          </p:cNvPr>
          <p:cNvCxnSpPr>
            <a:cxnSpLocks/>
          </p:cNvCxnSpPr>
          <p:nvPr/>
        </p:nvCxnSpPr>
        <p:spPr>
          <a:xfrm>
            <a:off x="6696421" y="2972276"/>
            <a:ext cx="900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D7FEB6-4B26-495E-8B0E-2DB80D2CCCAD}"/>
              </a:ext>
            </a:extLst>
          </p:cNvPr>
          <p:cNvCxnSpPr>
            <a:cxnSpLocks/>
          </p:cNvCxnSpPr>
          <p:nvPr/>
        </p:nvCxnSpPr>
        <p:spPr>
          <a:xfrm>
            <a:off x="4599269" y="2974433"/>
            <a:ext cx="900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6">
            <a:extLst>
              <a:ext uri="{FF2B5EF4-FFF2-40B4-BE49-F238E27FC236}">
                <a16:creationId xmlns:a16="http://schemas.microsoft.com/office/drawing/2014/main" id="{D28BE59B-8726-7FD9-33A2-92C5365AD9A8}"/>
              </a:ext>
            </a:extLst>
          </p:cNvPr>
          <p:cNvSpPr/>
          <p:nvPr/>
        </p:nvSpPr>
        <p:spPr>
          <a:xfrm>
            <a:off x="7596421" y="2774276"/>
            <a:ext cx="900000" cy="396000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Output</a:t>
            </a:r>
            <a:endParaRPr lang="ko-KR" altLang="en-US" sz="16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사각형: 둥근 모서리 32">
            <a:extLst>
              <a:ext uri="{FF2B5EF4-FFF2-40B4-BE49-F238E27FC236}">
                <a16:creationId xmlns:a16="http://schemas.microsoft.com/office/drawing/2014/main" id="{AE0E6B26-AFB7-0A4B-8E6B-3A90F4BB5405}"/>
              </a:ext>
            </a:extLst>
          </p:cNvPr>
          <p:cNvSpPr/>
          <p:nvPr/>
        </p:nvSpPr>
        <p:spPr>
          <a:xfrm>
            <a:off x="3699269" y="2774276"/>
            <a:ext cx="900000" cy="396000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Input</a:t>
            </a:r>
            <a:endParaRPr lang="ko-KR" altLang="en-US" sz="16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그래픽 35" descr="오른쪽으로 굽은 줄 화살표 윤곽선">
            <a:extLst>
              <a:ext uri="{FF2B5EF4-FFF2-40B4-BE49-F238E27FC236}">
                <a16:creationId xmlns:a16="http://schemas.microsoft.com/office/drawing/2014/main" id="{ACFFC179-667F-A457-305D-66F68C2A0F12}"/>
              </a:ext>
            </a:extLst>
          </p:cNvPr>
          <p:cNvSpPr/>
          <p:nvPr/>
        </p:nvSpPr>
        <p:spPr>
          <a:xfrm rot="12214827">
            <a:off x="5580617" y="3189510"/>
            <a:ext cx="774856" cy="568440"/>
          </a:xfrm>
          <a:custGeom>
            <a:avLst/>
            <a:gdLst>
              <a:gd name="connsiteX0" fmla="*/ 657225 w 819033"/>
              <a:gd name="connsiteY0" fmla="*/ 338129 h 581026"/>
              <a:gd name="connsiteX1" fmla="*/ 657225 w 819033"/>
              <a:gd name="connsiteY1" fmla="*/ 376819 h 581026"/>
              <a:gd name="connsiteX2" fmla="*/ 657129 w 819033"/>
              <a:gd name="connsiteY2" fmla="*/ 376914 h 581026"/>
              <a:gd name="connsiteX3" fmla="*/ 657063 w 819033"/>
              <a:gd name="connsiteY3" fmla="*/ 376886 h 581026"/>
              <a:gd name="connsiteX4" fmla="*/ 530609 w 819033"/>
              <a:gd name="connsiteY4" fmla="*/ 250432 h 581026"/>
              <a:gd name="connsiteX5" fmla="*/ 517141 w 819033"/>
              <a:gd name="connsiteY5" fmla="*/ 250667 h 581026"/>
              <a:gd name="connsiteX6" fmla="*/ 517141 w 819033"/>
              <a:gd name="connsiteY6" fmla="*/ 263901 h 581026"/>
              <a:gd name="connsiteX7" fmla="*/ 660016 w 819033"/>
              <a:gd name="connsiteY7" fmla="*/ 406776 h 581026"/>
              <a:gd name="connsiteX8" fmla="*/ 673484 w 819033"/>
              <a:gd name="connsiteY8" fmla="*/ 406776 h 581026"/>
              <a:gd name="connsiteX9" fmla="*/ 816359 w 819033"/>
              <a:gd name="connsiteY9" fmla="*/ 263901 h 581026"/>
              <a:gd name="connsiteX10" fmla="*/ 816125 w 819033"/>
              <a:gd name="connsiteY10" fmla="*/ 250432 h 581026"/>
              <a:gd name="connsiteX11" fmla="*/ 802891 w 819033"/>
              <a:gd name="connsiteY11" fmla="*/ 250432 h 581026"/>
              <a:gd name="connsiteX12" fmla="*/ 676437 w 819033"/>
              <a:gd name="connsiteY12" fmla="*/ 376886 h 581026"/>
              <a:gd name="connsiteX13" fmla="*/ 676303 w 819033"/>
              <a:gd name="connsiteY13" fmla="*/ 376885 h 581026"/>
              <a:gd name="connsiteX14" fmla="*/ 676275 w 819033"/>
              <a:gd name="connsiteY14" fmla="*/ 376819 h 581026"/>
              <a:gd name="connsiteX15" fmla="*/ 676275 w 819033"/>
              <a:gd name="connsiteY15" fmla="*/ 338129 h 581026"/>
              <a:gd name="connsiteX16" fmla="*/ 338129 w 819033"/>
              <a:gd name="connsiteY16" fmla="*/ 0 h 581026"/>
              <a:gd name="connsiteX17" fmla="*/ 0 w 819033"/>
              <a:gd name="connsiteY17" fmla="*/ 338146 h 581026"/>
              <a:gd name="connsiteX18" fmla="*/ 100070 w 819033"/>
              <a:gd name="connsiteY18" fmla="*/ 578264 h 581026"/>
              <a:gd name="connsiteX19" fmla="*/ 113548 w 819033"/>
              <a:gd name="connsiteY19" fmla="*/ 578207 h 581026"/>
              <a:gd name="connsiteX20" fmla="*/ 113490 w 819033"/>
              <a:gd name="connsiteY20" fmla="*/ 564729 h 581026"/>
              <a:gd name="connsiteX21" fmla="*/ 111531 w 819033"/>
              <a:gd name="connsiteY21" fmla="*/ 113475 h 581026"/>
              <a:gd name="connsiteX22" fmla="*/ 562785 w 819033"/>
              <a:gd name="connsiteY22" fmla="*/ 111516 h 581026"/>
              <a:gd name="connsiteX23" fmla="*/ 657225 w 819033"/>
              <a:gd name="connsiteY23" fmla="*/ 338129 h 58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19033" h="581026">
                <a:moveTo>
                  <a:pt x="657225" y="338129"/>
                </a:moveTo>
                <a:lnTo>
                  <a:pt x="657225" y="376819"/>
                </a:lnTo>
                <a:cubicBezTo>
                  <a:pt x="657224" y="376872"/>
                  <a:pt x="657181" y="376914"/>
                  <a:pt x="657129" y="376914"/>
                </a:cubicBezTo>
                <a:cubicBezTo>
                  <a:pt x="657104" y="376913"/>
                  <a:pt x="657080" y="376903"/>
                  <a:pt x="657063" y="376886"/>
                </a:cubicBezTo>
                <a:lnTo>
                  <a:pt x="530609" y="250432"/>
                </a:lnTo>
                <a:cubicBezTo>
                  <a:pt x="526825" y="246778"/>
                  <a:pt x="520796" y="246882"/>
                  <a:pt x="517141" y="250667"/>
                </a:cubicBezTo>
                <a:cubicBezTo>
                  <a:pt x="513576" y="254358"/>
                  <a:pt x="513576" y="260210"/>
                  <a:pt x="517141" y="263901"/>
                </a:cubicBezTo>
                <a:lnTo>
                  <a:pt x="660016" y="406776"/>
                </a:lnTo>
                <a:cubicBezTo>
                  <a:pt x="663735" y="410494"/>
                  <a:pt x="669765" y="410494"/>
                  <a:pt x="673484" y="406776"/>
                </a:cubicBezTo>
                <a:lnTo>
                  <a:pt x="816359" y="263901"/>
                </a:lnTo>
                <a:cubicBezTo>
                  <a:pt x="820014" y="260116"/>
                  <a:pt x="819909" y="254087"/>
                  <a:pt x="816125" y="250432"/>
                </a:cubicBezTo>
                <a:cubicBezTo>
                  <a:pt x="812434" y="246867"/>
                  <a:pt x="806582" y="246867"/>
                  <a:pt x="802891" y="250432"/>
                </a:cubicBezTo>
                <a:lnTo>
                  <a:pt x="676437" y="376886"/>
                </a:lnTo>
                <a:cubicBezTo>
                  <a:pt x="676400" y="376923"/>
                  <a:pt x="676339" y="376922"/>
                  <a:pt x="676303" y="376885"/>
                </a:cubicBezTo>
                <a:cubicBezTo>
                  <a:pt x="676285" y="376867"/>
                  <a:pt x="676275" y="376844"/>
                  <a:pt x="676275" y="376819"/>
                </a:cubicBezTo>
                <a:lnTo>
                  <a:pt x="676275" y="338129"/>
                </a:lnTo>
                <a:cubicBezTo>
                  <a:pt x="676270" y="151381"/>
                  <a:pt x="524877" y="-5"/>
                  <a:pt x="338129" y="0"/>
                </a:cubicBezTo>
                <a:cubicBezTo>
                  <a:pt x="151381" y="5"/>
                  <a:pt x="-5" y="151398"/>
                  <a:pt x="0" y="338146"/>
                </a:cubicBezTo>
                <a:cubicBezTo>
                  <a:pt x="2" y="428327"/>
                  <a:pt x="36028" y="514771"/>
                  <a:pt x="100070" y="578264"/>
                </a:cubicBezTo>
                <a:cubicBezTo>
                  <a:pt x="103807" y="581970"/>
                  <a:pt x="109841" y="581944"/>
                  <a:pt x="113548" y="578207"/>
                </a:cubicBezTo>
                <a:cubicBezTo>
                  <a:pt x="117254" y="574469"/>
                  <a:pt x="117228" y="568435"/>
                  <a:pt x="113490" y="564729"/>
                </a:cubicBezTo>
                <a:cubicBezTo>
                  <a:pt x="-11661" y="440660"/>
                  <a:pt x="-12538" y="238626"/>
                  <a:pt x="111531" y="113475"/>
                </a:cubicBezTo>
                <a:cubicBezTo>
                  <a:pt x="235600" y="-11677"/>
                  <a:pt x="437634" y="-12553"/>
                  <a:pt x="562785" y="111516"/>
                </a:cubicBezTo>
                <a:cubicBezTo>
                  <a:pt x="623227" y="171436"/>
                  <a:pt x="657227" y="253019"/>
                  <a:pt x="657225" y="338129"/>
                </a:cubicBezTo>
                <a:close/>
              </a:path>
            </a:pathLst>
          </a:custGeom>
          <a:solidFill>
            <a:schemeClr val="accent1"/>
          </a:solidFill>
          <a:ln w="2857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C96E8A2-AAB1-3AD7-81AD-7F9C070F7140}"/>
              </a:ext>
            </a:extLst>
          </p:cNvPr>
          <p:cNvSpPr/>
          <p:nvPr/>
        </p:nvSpPr>
        <p:spPr>
          <a:xfrm>
            <a:off x="1560013" y="4090883"/>
            <a:ext cx="9071973" cy="1425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은닉층의 결과값이 출력층으로 보내지면서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다음 </a:t>
            </a:r>
            <a:r>
              <a:rPr lang="ko-KR" altLang="en-US" sz="2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입력값과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함께 은닉층의 입력으로 들어가는 특징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=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은닉층이 순환하는 구조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E0073C2-959D-6D3E-6ADF-9311E724A733}"/>
              </a:ext>
            </a:extLst>
          </p:cNvPr>
          <p:cNvSpPr/>
          <p:nvPr/>
        </p:nvSpPr>
        <p:spPr>
          <a:xfrm>
            <a:off x="1024227" y="5738822"/>
            <a:ext cx="10569109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은닉층이 이전 시점의 은닉층으로부터 영향을 받게 되므로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신경망 자체도 이전 시점의 영향을 받음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endParaRPr lang="en-US" altLang="ko-KR" sz="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과거의 기억을 이용해 학습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67C4F54A-F152-95DE-86F7-425E985021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56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56"/>
    </mc:Choice>
    <mc:Fallback xmlns="">
      <p:transition spd="slow" advTm="443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B6AAD-A62E-4318-F05C-5A08B891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RNN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41117E-3394-9170-F5F8-BDA697F60427}"/>
              </a:ext>
            </a:extLst>
          </p:cNvPr>
          <p:cNvSpPr/>
          <p:nvPr/>
        </p:nvSpPr>
        <p:spPr>
          <a:xfrm>
            <a:off x="373224" y="1494755"/>
            <a:ext cx="11355356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74BD618-CF71-5B1B-DDC2-E520B1DE2953}"/>
              </a:ext>
            </a:extLst>
          </p:cNvPr>
          <p:cNvSpPr/>
          <p:nvPr/>
        </p:nvSpPr>
        <p:spPr>
          <a:xfrm>
            <a:off x="2522187" y="1820813"/>
            <a:ext cx="3133764" cy="2139285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E3F31CE-DD97-DF2D-6E4D-7CBA8A1C0325}"/>
              </a:ext>
            </a:extLst>
          </p:cNvPr>
          <p:cNvSpPr/>
          <p:nvPr/>
        </p:nvSpPr>
        <p:spPr>
          <a:xfrm>
            <a:off x="3184384" y="1678502"/>
            <a:ext cx="194130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ysClr val="windowText" lastClr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 One – to - many &gt;</a:t>
            </a:r>
          </a:p>
        </p:txBody>
      </p:sp>
      <p:sp>
        <p:nvSpPr>
          <p:cNvPr id="6" name="사각형: 둥근 모서리 57">
            <a:extLst>
              <a:ext uri="{FF2B5EF4-FFF2-40B4-BE49-F238E27FC236}">
                <a16:creationId xmlns:a16="http://schemas.microsoft.com/office/drawing/2014/main" id="{2F61762A-C061-66A4-2316-BD8F1DCBB206}"/>
              </a:ext>
            </a:extLst>
          </p:cNvPr>
          <p:cNvSpPr/>
          <p:nvPr/>
        </p:nvSpPr>
        <p:spPr>
          <a:xfrm>
            <a:off x="6558136" y="1816779"/>
            <a:ext cx="3133764" cy="2139285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0893CB-892F-1968-759E-A7DAE855B376}"/>
              </a:ext>
            </a:extLst>
          </p:cNvPr>
          <p:cNvSpPr/>
          <p:nvPr/>
        </p:nvSpPr>
        <p:spPr>
          <a:xfrm>
            <a:off x="7198164" y="1681206"/>
            <a:ext cx="194130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ysClr val="windowText" lastClr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 Many– to – one &gt;</a:t>
            </a:r>
          </a:p>
        </p:txBody>
      </p:sp>
      <p:sp>
        <p:nvSpPr>
          <p:cNvPr id="8" name="사각형: 둥근 모서리 59">
            <a:extLst>
              <a:ext uri="{FF2B5EF4-FFF2-40B4-BE49-F238E27FC236}">
                <a16:creationId xmlns:a16="http://schemas.microsoft.com/office/drawing/2014/main" id="{F044FFBE-E106-BEC8-DEAC-CFDE5FD35B48}"/>
              </a:ext>
            </a:extLst>
          </p:cNvPr>
          <p:cNvSpPr/>
          <p:nvPr/>
        </p:nvSpPr>
        <p:spPr>
          <a:xfrm>
            <a:off x="2510881" y="4362961"/>
            <a:ext cx="3133764" cy="1972959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388E192-A57E-225B-5EA2-42290C37BF9A}"/>
              </a:ext>
            </a:extLst>
          </p:cNvPr>
          <p:cNvSpPr/>
          <p:nvPr/>
        </p:nvSpPr>
        <p:spPr>
          <a:xfrm>
            <a:off x="3114395" y="4223681"/>
            <a:ext cx="201410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ysClr val="windowText" lastClr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 Many– to – many &gt;</a:t>
            </a:r>
          </a:p>
        </p:txBody>
      </p:sp>
      <p:sp>
        <p:nvSpPr>
          <p:cNvPr id="20" name="사각형: 둥근 모서리 63">
            <a:extLst>
              <a:ext uri="{FF2B5EF4-FFF2-40B4-BE49-F238E27FC236}">
                <a16:creationId xmlns:a16="http://schemas.microsoft.com/office/drawing/2014/main" id="{12782275-52A9-B4A0-E7D5-BBF57F7AB5AF}"/>
              </a:ext>
            </a:extLst>
          </p:cNvPr>
          <p:cNvSpPr/>
          <p:nvPr/>
        </p:nvSpPr>
        <p:spPr>
          <a:xfrm>
            <a:off x="6560041" y="4360735"/>
            <a:ext cx="3133764" cy="1972959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1AB4662-6E00-56C5-5412-2C28B1691AA0}"/>
              </a:ext>
            </a:extLst>
          </p:cNvPr>
          <p:cNvSpPr/>
          <p:nvPr/>
        </p:nvSpPr>
        <p:spPr>
          <a:xfrm>
            <a:off x="7164570" y="4222080"/>
            <a:ext cx="201410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ysClr val="windowText" lastClr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 Many – to - many &gt;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87ABD01-4551-C71A-2F18-008A46707E2F}"/>
              </a:ext>
            </a:extLst>
          </p:cNvPr>
          <p:cNvGrpSpPr/>
          <p:nvPr/>
        </p:nvGrpSpPr>
        <p:grpSpPr>
          <a:xfrm>
            <a:off x="3121493" y="2118565"/>
            <a:ext cx="2004199" cy="1043781"/>
            <a:chOff x="6055280" y="3650705"/>
            <a:chExt cx="2750861" cy="2277665"/>
          </a:xfrm>
        </p:grpSpPr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E110BB9A-CDBA-74C6-50A4-B2CF5D5FA3A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870468" y="4521333"/>
              <a:ext cx="0" cy="54000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사각형: 둥근 모서리 78">
              <a:extLst>
                <a:ext uri="{FF2B5EF4-FFF2-40B4-BE49-F238E27FC236}">
                  <a16:creationId xmlns:a16="http://schemas.microsoft.com/office/drawing/2014/main" id="{5DDF22AD-0E07-3795-4A78-8AF47EEAE9BC}"/>
                </a:ext>
              </a:extLst>
            </p:cNvPr>
            <p:cNvSpPr/>
            <p:nvPr/>
          </p:nvSpPr>
          <p:spPr>
            <a:xfrm>
              <a:off x="6057862" y="3650705"/>
              <a:ext cx="540000" cy="4320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76E46640-A330-0D0F-CC38-94C283509BEF}"/>
                </a:ext>
              </a:extLst>
            </p:cNvPr>
            <p:cNvCxnSpPr>
              <a:cxnSpLocks/>
            </p:cNvCxnSpPr>
            <p:nvPr/>
          </p:nvCxnSpPr>
          <p:spPr>
            <a:xfrm>
              <a:off x="6316578" y="4090845"/>
              <a:ext cx="0" cy="46800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사각형: 둥근 모서리 80">
              <a:extLst>
                <a:ext uri="{FF2B5EF4-FFF2-40B4-BE49-F238E27FC236}">
                  <a16:creationId xmlns:a16="http://schemas.microsoft.com/office/drawing/2014/main" id="{5F1690DF-C0D1-3D5F-FEE8-FE8FD13AF03B}"/>
                </a:ext>
              </a:extLst>
            </p:cNvPr>
            <p:cNvSpPr/>
            <p:nvPr/>
          </p:nvSpPr>
          <p:spPr>
            <a:xfrm>
              <a:off x="6055280" y="4584139"/>
              <a:ext cx="540000" cy="43200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92F5515C-DA51-7670-80B0-9C33B772CF3E}"/>
                </a:ext>
              </a:extLst>
            </p:cNvPr>
            <p:cNvCxnSpPr>
              <a:cxnSpLocks/>
            </p:cNvCxnSpPr>
            <p:nvPr/>
          </p:nvCxnSpPr>
          <p:spPr>
            <a:xfrm>
              <a:off x="6316577" y="5033927"/>
              <a:ext cx="0" cy="46800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사각형: 둥근 모서리 82">
              <a:extLst>
                <a:ext uri="{FF2B5EF4-FFF2-40B4-BE49-F238E27FC236}">
                  <a16:creationId xmlns:a16="http://schemas.microsoft.com/office/drawing/2014/main" id="{2C466404-214E-C806-1298-A95F13278813}"/>
                </a:ext>
              </a:extLst>
            </p:cNvPr>
            <p:cNvSpPr/>
            <p:nvPr/>
          </p:nvSpPr>
          <p:spPr>
            <a:xfrm>
              <a:off x="6055280" y="5496370"/>
              <a:ext cx="540000" cy="4320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7603EB02-928F-4EA1-03A8-3F8A3049D0B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969046" y="4521333"/>
              <a:ext cx="0" cy="54000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사각형: 둥근 모서리 84">
              <a:extLst>
                <a:ext uri="{FF2B5EF4-FFF2-40B4-BE49-F238E27FC236}">
                  <a16:creationId xmlns:a16="http://schemas.microsoft.com/office/drawing/2014/main" id="{6A381694-CD95-5158-148F-8238865C577B}"/>
                </a:ext>
              </a:extLst>
            </p:cNvPr>
            <p:cNvSpPr/>
            <p:nvPr/>
          </p:nvSpPr>
          <p:spPr>
            <a:xfrm>
              <a:off x="7153858" y="4584139"/>
              <a:ext cx="540000" cy="43200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F28BCB96-43A9-E1CD-CAD4-C7A57AE55E70}"/>
                </a:ext>
              </a:extLst>
            </p:cNvPr>
            <p:cNvCxnSpPr>
              <a:cxnSpLocks/>
            </p:cNvCxnSpPr>
            <p:nvPr/>
          </p:nvCxnSpPr>
          <p:spPr>
            <a:xfrm>
              <a:off x="7415155" y="5033927"/>
              <a:ext cx="0" cy="46800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사각형: 둥근 모서리 86">
              <a:extLst>
                <a:ext uri="{FF2B5EF4-FFF2-40B4-BE49-F238E27FC236}">
                  <a16:creationId xmlns:a16="http://schemas.microsoft.com/office/drawing/2014/main" id="{C9419FF8-67F3-B9B4-32E2-8B274C3E61EB}"/>
                </a:ext>
              </a:extLst>
            </p:cNvPr>
            <p:cNvSpPr/>
            <p:nvPr/>
          </p:nvSpPr>
          <p:spPr>
            <a:xfrm>
              <a:off x="7153858" y="5496370"/>
              <a:ext cx="540000" cy="4320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3" name="사각형: 둥근 모서리 87">
              <a:extLst>
                <a:ext uri="{FF2B5EF4-FFF2-40B4-BE49-F238E27FC236}">
                  <a16:creationId xmlns:a16="http://schemas.microsoft.com/office/drawing/2014/main" id="{E9E8E959-A498-0C71-93AB-934809CA3B87}"/>
                </a:ext>
              </a:extLst>
            </p:cNvPr>
            <p:cNvSpPr/>
            <p:nvPr/>
          </p:nvSpPr>
          <p:spPr>
            <a:xfrm>
              <a:off x="8266141" y="4584139"/>
              <a:ext cx="540000" cy="43200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381DEE3A-97E2-42F0-80AB-1AC0A9F795BF}"/>
                </a:ext>
              </a:extLst>
            </p:cNvPr>
            <p:cNvCxnSpPr>
              <a:cxnSpLocks/>
            </p:cNvCxnSpPr>
            <p:nvPr/>
          </p:nvCxnSpPr>
          <p:spPr>
            <a:xfrm>
              <a:off x="8527438" y="5033927"/>
              <a:ext cx="0" cy="46800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사각형: 둥근 모서리 89">
              <a:extLst>
                <a:ext uri="{FF2B5EF4-FFF2-40B4-BE49-F238E27FC236}">
                  <a16:creationId xmlns:a16="http://schemas.microsoft.com/office/drawing/2014/main" id="{B1C79EA8-FB92-1F1C-3CD4-340D48B314AD}"/>
                </a:ext>
              </a:extLst>
            </p:cNvPr>
            <p:cNvSpPr/>
            <p:nvPr/>
          </p:nvSpPr>
          <p:spPr>
            <a:xfrm>
              <a:off x="8266141" y="5496370"/>
              <a:ext cx="540000" cy="4320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F3C9EB1-A76E-2D3A-12E6-C7B87B6662B8}"/>
              </a:ext>
            </a:extLst>
          </p:cNvPr>
          <p:cNvGrpSpPr/>
          <p:nvPr/>
        </p:nvGrpSpPr>
        <p:grpSpPr>
          <a:xfrm>
            <a:off x="7164570" y="2183781"/>
            <a:ext cx="2004199" cy="1035516"/>
            <a:chOff x="1547263" y="7025713"/>
            <a:chExt cx="2750861" cy="2259629"/>
          </a:xfrm>
        </p:grpSpPr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20071DB8-785B-A6E1-AA12-082A500BEE0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362451" y="7896341"/>
              <a:ext cx="0" cy="54000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사각형: 둥근 모서리 91">
              <a:extLst>
                <a:ext uri="{FF2B5EF4-FFF2-40B4-BE49-F238E27FC236}">
                  <a16:creationId xmlns:a16="http://schemas.microsoft.com/office/drawing/2014/main" id="{5650B989-1C9E-9AD5-9864-8A213D328FA3}"/>
                </a:ext>
              </a:extLst>
            </p:cNvPr>
            <p:cNvSpPr/>
            <p:nvPr/>
          </p:nvSpPr>
          <p:spPr>
            <a:xfrm>
              <a:off x="1549845" y="7025713"/>
              <a:ext cx="540000" cy="4320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4B2DF85A-D276-0DEF-CC9C-5ABB27852B09}"/>
                </a:ext>
              </a:extLst>
            </p:cNvPr>
            <p:cNvCxnSpPr>
              <a:cxnSpLocks/>
            </p:cNvCxnSpPr>
            <p:nvPr/>
          </p:nvCxnSpPr>
          <p:spPr>
            <a:xfrm>
              <a:off x="1808561" y="7465853"/>
              <a:ext cx="0" cy="46800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사각형: 둥근 모서리 93">
              <a:extLst>
                <a:ext uri="{FF2B5EF4-FFF2-40B4-BE49-F238E27FC236}">
                  <a16:creationId xmlns:a16="http://schemas.microsoft.com/office/drawing/2014/main" id="{79A57BE5-CB6B-7C8A-A049-49944909ED94}"/>
                </a:ext>
              </a:extLst>
            </p:cNvPr>
            <p:cNvSpPr/>
            <p:nvPr/>
          </p:nvSpPr>
          <p:spPr>
            <a:xfrm>
              <a:off x="1547263" y="7959147"/>
              <a:ext cx="540000" cy="43200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63F96E21-3E32-6376-814B-068104AC031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61029" y="7896341"/>
              <a:ext cx="0" cy="54000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사각형: 둥근 모서리 95">
              <a:extLst>
                <a:ext uri="{FF2B5EF4-FFF2-40B4-BE49-F238E27FC236}">
                  <a16:creationId xmlns:a16="http://schemas.microsoft.com/office/drawing/2014/main" id="{31F4BEEA-186C-FC7E-37A1-3A47F3A4D025}"/>
                </a:ext>
              </a:extLst>
            </p:cNvPr>
            <p:cNvSpPr/>
            <p:nvPr/>
          </p:nvSpPr>
          <p:spPr>
            <a:xfrm>
              <a:off x="2645841" y="7959147"/>
              <a:ext cx="540000" cy="43200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3" name="사각형: 둥근 모서리 96">
              <a:extLst>
                <a:ext uri="{FF2B5EF4-FFF2-40B4-BE49-F238E27FC236}">
                  <a16:creationId xmlns:a16="http://schemas.microsoft.com/office/drawing/2014/main" id="{09DFC660-AE74-D5EE-5385-D33EFAC9D028}"/>
                </a:ext>
              </a:extLst>
            </p:cNvPr>
            <p:cNvSpPr/>
            <p:nvPr/>
          </p:nvSpPr>
          <p:spPr>
            <a:xfrm>
              <a:off x="3758124" y="7959147"/>
              <a:ext cx="540000" cy="43200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18A823EE-CADD-E86C-7928-23EAC87D0BAB}"/>
                </a:ext>
              </a:extLst>
            </p:cNvPr>
            <p:cNvCxnSpPr>
              <a:cxnSpLocks/>
            </p:cNvCxnSpPr>
            <p:nvPr/>
          </p:nvCxnSpPr>
          <p:spPr>
            <a:xfrm>
              <a:off x="4019421" y="8390899"/>
              <a:ext cx="0" cy="46800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사각형: 둥근 모서리 98">
              <a:extLst>
                <a:ext uri="{FF2B5EF4-FFF2-40B4-BE49-F238E27FC236}">
                  <a16:creationId xmlns:a16="http://schemas.microsoft.com/office/drawing/2014/main" id="{96BAB05D-BF25-A9C6-9D97-E187A10C8BCD}"/>
                </a:ext>
              </a:extLst>
            </p:cNvPr>
            <p:cNvSpPr/>
            <p:nvPr/>
          </p:nvSpPr>
          <p:spPr>
            <a:xfrm>
              <a:off x="3758124" y="8853342"/>
              <a:ext cx="540000" cy="4320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6" name="사각형: 둥근 모서리 99">
              <a:extLst>
                <a:ext uri="{FF2B5EF4-FFF2-40B4-BE49-F238E27FC236}">
                  <a16:creationId xmlns:a16="http://schemas.microsoft.com/office/drawing/2014/main" id="{55830CC8-0D58-096E-FB44-E9EE4207353A}"/>
                </a:ext>
              </a:extLst>
            </p:cNvPr>
            <p:cNvSpPr/>
            <p:nvPr/>
          </p:nvSpPr>
          <p:spPr>
            <a:xfrm>
              <a:off x="2645841" y="7025713"/>
              <a:ext cx="540000" cy="4320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A9AB8420-5306-3A59-5A09-3DF47AE82CE2}"/>
                </a:ext>
              </a:extLst>
            </p:cNvPr>
            <p:cNvCxnSpPr>
              <a:cxnSpLocks/>
            </p:cNvCxnSpPr>
            <p:nvPr/>
          </p:nvCxnSpPr>
          <p:spPr>
            <a:xfrm>
              <a:off x="2904557" y="7465853"/>
              <a:ext cx="0" cy="46800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사각형: 둥근 모서리 103">
              <a:extLst>
                <a:ext uri="{FF2B5EF4-FFF2-40B4-BE49-F238E27FC236}">
                  <a16:creationId xmlns:a16="http://schemas.microsoft.com/office/drawing/2014/main" id="{9AFA1E2B-AE0F-F85D-EEEF-97D9456484EE}"/>
                </a:ext>
              </a:extLst>
            </p:cNvPr>
            <p:cNvSpPr/>
            <p:nvPr/>
          </p:nvSpPr>
          <p:spPr>
            <a:xfrm>
              <a:off x="3758124" y="7025713"/>
              <a:ext cx="540000" cy="4320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709C94B4-70B7-0CA1-94D5-51BB872238F2}"/>
                </a:ext>
              </a:extLst>
            </p:cNvPr>
            <p:cNvCxnSpPr>
              <a:cxnSpLocks/>
            </p:cNvCxnSpPr>
            <p:nvPr/>
          </p:nvCxnSpPr>
          <p:spPr>
            <a:xfrm>
              <a:off x="4016840" y="7465853"/>
              <a:ext cx="0" cy="46800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7820FED-992D-718E-A9A2-4BE310A904F7}"/>
              </a:ext>
            </a:extLst>
          </p:cNvPr>
          <p:cNvGrpSpPr/>
          <p:nvPr/>
        </p:nvGrpSpPr>
        <p:grpSpPr>
          <a:xfrm>
            <a:off x="3124234" y="4670462"/>
            <a:ext cx="2004199" cy="1032002"/>
            <a:chOff x="5990997" y="7146378"/>
            <a:chExt cx="2750861" cy="2251961"/>
          </a:xfrm>
        </p:grpSpPr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25BE94DE-9415-6145-4E12-0697ABBBC5F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806185" y="8017006"/>
              <a:ext cx="0" cy="54000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사각형: 둥근 모서리 106">
              <a:extLst>
                <a:ext uri="{FF2B5EF4-FFF2-40B4-BE49-F238E27FC236}">
                  <a16:creationId xmlns:a16="http://schemas.microsoft.com/office/drawing/2014/main" id="{EA90EFFE-77B5-98FB-7728-9336D3D52FCB}"/>
                </a:ext>
              </a:extLst>
            </p:cNvPr>
            <p:cNvSpPr/>
            <p:nvPr/>
          </p:nvSpPr>
          <p:spPr>
            <a:xfrm>
              <a:off x="5993579" y="7146378"/>
              <a:ext cx="540000" cy="4320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B3865E56-D872-5F6D-98DE-BD0FBBEE38C9}"/>
                </a:ext>
              </a:extLst>
            </p:cNvPr>
            <p:cNvCxnSpPr>
              <a:cxnSpLocks/>
            </p:cNvCxnSpPr>
            <p:nvPr/>
          </p:nvCxnSpPr>
          <p:spPr>
            <a:xfrm>
              <a:off x="6252295" y="7586518"/>
              <a:ext cx="0" cy="46800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사각형: 둥근 모서리 108">
              <a:extLst>
                <a:ext uri="{FF2B5EF4-FFF2-40B4-BE49-F238E27FC236}">
                  <a16:creationId xmlns:a16="http://schemas.microsoft.com/office/drawing/2014/main" id="{F0C92478-7221-0E51-81DA-6A9D400EA988}"/>
                </a:ext>
              </a:extLst>
            </p:cNvPr>
            <p:cNvSpPr/>
            <p:nvPr/>
          </p:nvSpPr>
          <p:spPr>
            <a:xfrm>
              <a:off x="5990997" y="8079812"/>
              <a:ext cx="540000" cy="43200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AEA720C8-95A5-4F74-169C-7EB7AD2176C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904763" y="8017006"/>
              <a:ext cx="0" cy="54000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사각형: 둥근 모서리 110">
              <a:extLst>
                <a:ext uri="{FF2B5EF4-FFF2-40B4-BE49-F238E27FC236}">
                  <a16:creationId xmlns:a16="http://schemas.microsoft.com/office/drawing/2014/main" id="{546F8CDA-C855-91A1-8582-8FFE94B8820B}"/>
                </a:ext>
              </a:extLst>
            </p:cNvPr>
            <p:cNvSpPr/>
            <p:nvPr/>
          </p:nvSpPr>
          <p:spPr>
            <a:xfrm>
              <a:off x="7089575" y="8079812"/>
              <a:ext cx="540000" cy="43200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57" name="사각형: 둥근 모서리 111">
              <a:extLst>
                <a:ext uri="{FF2B5EF4-FFF2-40B4-BE49-F238E27FC236}">
                  <a16:creationId xmlns:a16="http://schemas.microsoft.com/office/drawing/2014/main" id="{4B3A96E8-CF20-154D-E673-CC83AE28E5A2}"/>
                </a:ext>
              </a:extLst>
            </p:cNvPr>
            <p:cNvSpPr/>
            <p:nvPr/>
          </p:nvSpPr>
          <p:spPr>
            <a:xfrm>
              <a:off x="8201858" y="8079812"/>
              <a:ext cx="540000" cy="43200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58" name="사각형: 둥근 모서리 112">
              <a:extLst>
                <a:ext uri="{FF2B5EF4-FFF2-40B4-BE49-F238E27FC236}">
                  <a16:creationId xmlns:a16="http://schemas.microsoft.com/office/drawing/2014/main" id="{9EF97C46-EEC9-B618-706C-0EA435861C44}"/>
                </a:ext>
              </a:extLst>
            </p:cNvPr>
            <p:cNvSpPr/>
            <p:nvPr/>
          </p:nvSpPr>
          <p:spPr>
            <a:xfrm>
              <a:off x="7089575" y="7146378"/>
              <a:ext cx="540000" cy="4320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3B8EA432-4AFD-FD2F-52F5-2AFBBE113321}"/>
                </a:ext>
              </a:extLst>
            </p:cNvPr>
            <p:cNvCxnSpPr>
              <a:cxnSpLocks/>
            </p:cNvCxnSpPr>
            <p:nvPr/>
          </p:nvCxnSpPr>
          <p:spPr>
            <a:xfrm>
              <a:off x="7348291" y="7586518"/>
              <a:ext cx="0" cy="46800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사각형: 둥근 모서리 114">
              <a:extLst>
                <a:ext uri="{FF2B5EF4-FFF2-40B4-BE49-F238E27FC236}">
                  <a16:creationId xmlns:a16="http://schemas.microsoft.com/office/drawing/2014/main" id="{76F53F8A-5EBD-62AB-B6CD-82C393DA0BEE}"/>
                </a:ext>
              </a:extLst>
            </p:cNvPr>
            <p:cNvSpPr/>
            <p:nvPr/>
          </p:nvSpPr>
          <p:spPr>
            <a:xfrm>
              <a:off x="8201858" y="7146378"/>
              <a:ext cx="540000" cy="4320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FAFF6869-5669-3BB1-FBD7-0574FE30D778}"/>
                </a:ext>
              </a:extLst>
            </p:cNvPr>
            <p:cNvCxnSpPr>
              <a:cxnSpLocks/>
            </p:cNvCxnSpPr>
            <p:nvPr/>
          </p:nvCxnSpPr>
          <p:spPr>
            <a:xfrm>
              <a:off x="8460574" y="7586518"/>
              <a:ext cx="0" cy="46800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EBBC98F8-5A98-C0A6-E4A5-C4BE0F038800}"/>
                </a:ext>
              </a:extLst>
            </p:cNvPr>
            <p:cNvCxnSpPr>
              <a:cxnSpLocks/>
            </p:cNvCxnSpPr>
            <p:nvPr/>
          </p:nvCxnSpPr>
          <p:spPr>
            <a:xfrm>
              <a:off x="6252294" y="8503896"/>
              <a:ext cx="0" cy="46800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사각형: 둥근 모서리 117">
              <a:extLst>
                <a:ext uri="{FF2B5EF4-FFF2-40B4-BE49-F238E27FC236}">
                  <a16:creationId xmlns:a16="http://schemas.microsoft.com/office/drawing/2014/main" id="{E7971937-4D73-68D6-B07A-551E6C93F469}"/>
                </a:ext>
              </a:extLst>
            </p:cNvPr>
            <p:cNvSpPr/>
            <p:nvPr/>
          </p:nvSpPr>
          <p:spPr>
            <a:xfrm>
              <a:off x="5990997" y="8966339"/>
              <a:ext cx="540000" cy="4320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A5910DB0-0A43-8761-BBF8-0746BF4B2CE7}"/>
                </a:ext>
              </a:extLst>
            </p:cNvPr>
            <p:cNvCxnSpPr>
              <a:cxnSpLocks/>
            </p:cNvCxnSpPr>
            <p:nvPr/>
          </p:nvCxnSpPr>
          <p:spPr>
            <a:xfrm>
              <a:off x="7350872" y="8503896"/>
              <a:ext cx="0" cy="46800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사각형: 둥근 모서리 119">
              <a:extLst>
                <a:ext uri="{FF2B5EF4-FFF2-40B4-BE49-F238E27FC236}">
                  <a16:creationId xmlns:a16="http://schemas.microsoft.com/office/drawing/2014/main" id="{E417FD56-BAB8-F549-38CF-459D0B547F92}"/>
                </a:ext>
              </a:extLst>
            </p:cNvPr>
            <p:cNvSpPr/>
            <p:nvPr/>
          </p:nvSpPr>
          <p:spPr>
            <a:xfrm>
              <a:off x="7089575" y="8966339"/>
              <a:ext cx="540000" cy="4320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E73F7F6E-49C9-7D79-3FF8-229F8A40FE0D}"/>
                </a:ext>
              </a:extLst>
            </p:cNvPr>
            <p:cNvCxnSpPr>
              <a:cxnSpLocks/>
            </p:cNvCxnSpPr>
            <p:nvPr/>
          </p:nvCxnSpPr>
          <p:spPr>
            <a:xfrm>
              <a:off x="8463155" y="8503896"/>
              <a:ext cx="0" cy="46800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사각형: 둥근 모서리 121">
              <a:extLst>
                <a:ext uri="{FF2B5EF4-FFF2-40B4-BE49-F238E27FC236}">
                  <a16:creationId xmlns:a16="http://schemas.microsoft.com/office/drawing/2014/main" id="{96A1A620-CB41-C33C-39AC-68061B3AD370}"/>
                </a:ext>
              </a:extLst>
            </p:cNvPr>
            <p:cNvSpPr/>
            <p:nvPr/>
          </p:nvSpPr>
          <p:spPr>
            <a:xfrm>
              <a:off x="8201858" y="8966339"/>
              <a:ext cx="540000" cy="4320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AB579742-A4AF-E496-9409-A4A5E8F4520C}"/>
              </a:ext>
            </a:extLst>
          </p:cNvPr>
          <p:cNvGrpSpPr/>
          <p:nvPr/>
        </p:nvGrpSpPr>
        <p:grpSpPr>
          <a:xfrm>
            <a:off x="7144080" y="4697096"/>
            <a:ext cx="2014108" cy="1043781"/>
            <a:chOff x="1547263" y="3650705"/>
            <a:chExt cx="2764462" cy="2277665"/>
          </a:xfrm>
        </p:grpSpPr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A391377B-34A3-1EAA-9C19-FD9477F6E03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362451" y="4521333"/>
              <a:ext cx="0" cy="54000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사각형: 둥근 모서리 128">
              <a:extLst>
                <a:ext uri="{FF2B5EF4-FFF2-40B4-BE49-F238E27FC236}">
                  <a16:creationId xmlns:a16="http://schemas.microsoft.com/office/drawing/2014/main" id="{59525E21-BE72-038E-5CE5-87742EC44822}"/>
                </a:ext>
              </a:extLst>
            </p:cNvPr>
            <p:cNvSpPr/>
            <p:nvPr/>
          </p:nvSpPr>
          <p:spPr>
            <a:xfrm>
              <a:off x="1549845" y="3650705"/>
              <a:ext cx="540000" cy="4320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DF24D992-DD3C-4F29-17CD-5189EECCB733}"/>
                </a:ext>
              </a:extLst>
            </p:cNvPr>
            <p:cNvCxnSpPr>
              <a:cxnSpLocks/>
            </p:cNvCxnSpPr>
            <p:nvPr/>
          </p:nvCxnSpPr>
          <p:spPr>
            <a:xfrm>
              <a:off x="1808561" y="4090845"/>
              <a:ext cx="0" cy="46800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사각형: 둥근 모서리 130">
              <a:extLst>
                <a:ext uri="{FF2B5EF4-FFF2-40B4-BE49-F238E27FC236}">
                  <a16:creationId xmlns:a16="http://schemas.microsoft.com/office/drawing/2014/main" id="{B8BB4F65-2E0E-54AF-9064-40C0547E8A98}"/>
                </a:ext>
              </a:extLst>
            </p:cNvPr>
            <p:cNvSpPr/>
            <p:nvPr/>
          </p:nvSpPr>
          <p:spPr>
            <a:xfrm>
              <a:off x="1547263" y="4584139"/>
              <a:ext cx="540000" cy="43200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A2D51CD1-4142-0786-4620-14D663CAE34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61029" y="4521333"/>
              <a:ext cx="0" cy="54000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사각형: 둥근 모서리 132">
              <a:extLst>
                <a:ext uri="{FF2B5EF4-FFF2-40B4-BE49-F238E27FC236}">
                  <a16:creationId xmlns:a16="http://schemas.microsoft.com/office/drawing/2014/main" id="{849ED2B7-AA0F-4B48-5FC1-3FA7DDAF137E}"/>
                </a:ext>
              </a:extLst>
            </p:cNvPr>
            <p:cNvSpPr/>
            <p:nvPr/>
          </p:nvSpPr>
          <p:spPr>
            <a:xfrm>
              <a:off x="2645841" y="4584139"/>
              <a:ext cx="540000" cy="43200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75" name="사각형: 둥근 모서리 133">
              <a:extLst>
                <a:ext uri="{FF2B5EF4-FFF2-40B4-BE49-F238E27FC236}">
                  <a16:creationId xmlns:a16="http://schemas.microsoft.com/office/drawing/2014/main" id="{969DA553-56A1-CB92-1870-0A60C0CCD66C}"/>
                </a:ext>
              </a:extLst>
            </p:cNvPr>
            <p:cNvSpPr/>
            <p:nvPr/>
          </p:nvSpPr>
          <p:spPr>
            <a:xfrm>
              <a:off x="2645841" y="3650705"/>
              <a:ext cx="540000" cy="4320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07DFBCD0-CB8A-6E35-FF35-A1720022CECD}"/>
                </a:ext>
              </a:extLst>
            </p:cNvPr>
            <p:cNvCxnSpPr>
              <a:cxnSpLocks/>
            </p:cNvCxnSpPr>
            <p:nvPr/>
          </p:nvCxnSpPr>
          <p:spPr>
            <a:xfrm>
              <a:off x="2904557" y="4090845"/>
              <a:ext cx="0" cy="46800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D4CB7A9F-9636-4589-8C0A-AA2C35C78B7D}"/>
                </a:ext>
              </a:extLst>
            </p:cNvPr>
            <p:cNvCxnSpPr>
              <a:cxnSpLocks/>
            </p:cNvCxnSpPr>
            <p:nvPr/>
          </p:nvCxnSpPr>
          <p:spPr>
            <a:xfrm>
              <a:off x="2920739" y="5033927"/>
              <a:ext cx="0" cy="46800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사각형: 둥근 모서리 144">
              <a:extLst>
                <a:ext uri="{FF2B5EF4-FFF2-40B4-BE49-F238E27FC236}">
                  <a16:creationId xmlns:a16="http://schemas.microsoft.com/office/drawing/2014/main" id="{9F00B442-FF5E-A6F4-A37D-547A2149BF34}"/>
                </a:ext>
              </a:extLst>
            </p:cNvPr>
            <p:cNvSpPr/>
            <p:nvPr/>
          </p:nvSpPr>
          <p:spPr>
            <a:xfrm>
              <a:off x="2659442" y="5496370"/>
              <a:ext cx="540000" cy="4320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79" name="사각형: 둥근 모서리 145">
              <a:extLst>
                <a:ext uri="{FF2B5EF4-FFF2-40B4-BE49-F238E27FC236}">
                  <a16:creationId xmlns:a16="http://schemas.microsoft.com/office/drawing/2014/main" id="{B386C107-DEC6-B50D-2DC9-BCE908BD94BB}"/>
                </a:ext>
              </a:extLst>
            </p:cNvPr>
            <p:cNvSpPr/>
            <p:nvPr/>
          </p:nvSpPr>
          <p:spPr>
            <a:xfrm>
              <a:off x="3771725" y="4584139"/>
              <a:ext cx="540000" cy="43200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3DDA2891-B9DA-AF76-AF0E-995B634C0335}"/>
                </a:ext>
              </a:extLst>
            </p:cNvPr>
            <p:cNvCxnSpPr>
              <a:cxnSpLocks/>
            </p:cNvCxnSpPr>
            <p:nvPr/>
          </p:nvCxnSpPr>
          <p:spPr>
            <a:xfrm>
              <a:off x="4033022" y="5033927"/>
              <a:ext cx="0" cy="46800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사각형: 둥근 모서리 147">
              <a:extLst>
                <a:ext uri="{FF2B5EF4-FFF2-40B4-BE49-F238E27FC236}">
                  <a16:creationId xmlns:a16="http://schemas.microsoft.com/office/drawing/2014/main" id="{F5C1A460-A3A8-DC03-F822-6BC26B5350F3}"/>
                </a:ext>
              </a:extLst>
            </p:cNvPr>
            <p:cNvSpPr/>
            <p:nvPr/>
          </p:nvSpPr>
          <p:spPr>
            <a:xfrm>
              <a:off x="3771725" y="5496370"/>
              <a:ext cx="540000" cy="4320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C04FECC-026F-E768-B9B1-61A79F2D4708}"/>
              </a:ext>
            </a:extLst>
          </p:cNvPr>
          <p:cNvSpPr/>
          <p:nvPr/>
        </p:nvSpPr>
        <p:spPr>
          <a:xfrm>
            <a:off x="2291212" y="3390693"/>
            <a:ext cx="36420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이미지를 보고</a:t>
            </a:r>
            <a:r>
              <a:rPr lang="en-US" altLang="ko-KR" sz="1400" dirty="0">
                <a:solidFill>
                  <a:sysClr val="windowText" lastClr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>
                <a:solidFill>
                  <a:sysClr val="windowText" lastClr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자막을 다는</a:t>
            </a:r>
            <a:endParaRPr lang="en-US" altLang="ko-KR" sz="1400" dirty="0">
              <a:solidFill>
                <a:sysClr val="windowText" lastClr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sz="1400" dirty="0">
                <a:solidFill>
                  <a:sysClr val="windowText" lastClr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Image Captioning</a:t>
            </a:r>
            <a:r>
              <a:rPr lang="ko-KR" altLang="en-US" sz="1400" dirty="0">
                <a:solidFill>
                  <a:sysClr val="windowText" lastClr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활용</a:t>
            </a:r>
            <a:r>
              <a:rPr lang="en-US" altLang="ko-KR" sz="1400" dirty="0">
                <a:solidFill>
                  <a:sysClr val="windowText" lastClr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5668A-D5A7-DF3F-51ED-F7C7E762EB38}"/>
              </a:ext>
            </a:extLst>
          </p:cNvPr>
          <p:cNvSpPr/>
          <p:nvPr/>
        </p:nvSpPr>
        <p:spPr>
          <a:xfrm>
            <a:off x="5902685" y="3209070"/>
            <a:ext cx="452239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문서를 긍정인지</a:t>
            </a:r>
            <a:endParaRPr lang="en-US" altLang="ko-KR" sz="1400" dirty="0">
              <a:solidFill>
                <a:sysClr val="windowText" lastClr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부정인지 판별하는</a:t>
            </a:r>
            <a:endParaRPr lang="en-US" altLang="ko-KR" sz="1400" dirty="0">
              <a:solidFill>
                <a:sysClr val="windowText" lastClr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sz="1400" dirty="0">
                <a:solidFill>
                  <a:sysClr val="windowText" lastClr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Sentiment Classification</a:t>
            </a:r>
            <a:r>
              <a:rPr lang="ko-KR" altLang="en-US" sz="1400" dirty="0">
                <a:solidFill>
                  <a:sysClr val="windowText" lastClr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활용</a:t>
            </a:r>
            <a:r>
              <a:rPr lang="en-US" altLang="ko-KR" sz="1400" dirty="0">
                <a:solidFill>
                  <a:sysClr val="windowText" lastClr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34F8556-ED9B-7A4C-91CE-446287CF11C3}"/>
              </a:ext>
            </a:extLst>
          </p:cNvPr>
          <p:cNvSpPr/>
          <p:nvPr/>
        </p:nvSpPr>
        <p:spPr>
          <a:xfrm>
            <a:off x="2474670" y="5783364"/>
            <a:ext cx="32751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solidFill>
                  <a:sysClr val="windowText" lastClr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개체명</a:t>
            </a:r>
            <a:r>
              <a:rPr lang="ko-KR" altLang="en-US" sz="1400" dirty="0">
                <a:solidFill>
                  <a:sysClr val="windowText" lastClr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인식이나 </a:t>
            </a:r>
            <a:endParaRPr lang="en-US" altLang="ko-KR" sz="1400" dirty="0">
              <a:solidFill>
                <a:sysClr val="windowText" lastClr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품사 </a:t>
            </a:r>
            <a:r>
              <a:rPr lang="ko-KR" altLang="en-US" sz="1400" dirty="0" err="1">
                <a:solidFill>
                  <a:sysClr val="windowText" lastClr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태깅</a:t>
            </a:r>
            <a:r>
              <a:rPr lang="ko-KR" altLang="en-US" sz="1400" dirty="0">
                <a:solidFill>
                  <a:sysClr val="windowText" lastClr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작업 등에 활용</a:t>
            </a:r>
            <a:r>
              <a:rPr lang="en-US" altLang="ko-KR" sz="1400" dirty="0">
                <a:solidFill>
                  <a:sysClr val="windowText" lastClr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FAEC4CA-9109-8782-D9C3-29BDBFDA6B37}"/>
              </a:ext>
            </a:extLst>
          </p:cNvPr>
          <p:cNvSpPr/>
          <p:nvPr/>
        </p:nvSpPr>
        <p:spPr>
          <a:xfrm>
            <a:off x="6495377" y="5898958"/>
            <a:ext cx="32751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자동 번역기 등에 활용</a:t>
            </a:r>
            <a:r>
              <a:rPr lang="en-US" altLang="ko-KR" sz="1400" dirty="0">
                <a:solidFill>
                  <a:sysClr val="windowText" lastClr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E532EE0A-959D-DF44-3384-7B858B33BE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57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82"/>
    </mc:Choice>
    <mc:Fallback xmlns="">
      <p:transition spd="slow" advTm="258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B6AAD-A62E-4318-F05C-5A08B891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Model 1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B45555-5E8D-F5DB-D8FE-B1849B3E1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RNN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41117E-3394-9170-F5F8-BDA697F60427}"/>
              </a:ext>
            </a:extLst>
          </p:cNvPr>
          <p:cNvSpPr/>
          <p:nvPr/>
        </p:nvSpPr>
        <p:spPr>
          <a:xfrm>
            <a:off x="373224" y="1494755"/>
            <a:ext cx="11355356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DFB4D1-241D-BBB9-FDBB-B7676B13D5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295975"/>
            <a:ext cx="4122777" cy="34292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C9DA6DA-450E-47E9-7E66-A725EAD3F4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5561" y="2295975"/>
            <a:ext cx="2450646" cy="366719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39DF453-C248-B10F-882D-40B3952756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0791" y="2295975"/>
            <a:ext cx="3501701" cy="238952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99E2CCE-E942-0EED-1847-DE00733CD951}"/>
              </a:ext>
            </a:extLst>
          </p:cNvPr>
          <p:cNvSpPr txBox="1"/>
          <p:nvPr/>
        </p:nvSpPr>
        <p:spPr>
          <a:xfrm>
            <a:off x="8319576" y="5400411"/>
            <a:ext cx="2976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383A42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0.8186666369438171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12E006EF-8B9B-B71C-3032-F1459C9C8D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35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233"/>
    </mc:Choice>
    <mc:Fallback xmlns="">
      <p:transition spd="slow" advTm="35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192A838-BE1D-400B-1664-E0900489BB3D}"/>
              </a:ext>
            </a:extLst>
          </p:cNvPr>
          <p:cNvSpPr/>
          <p:nvPr/>
        </p:nvSpPr>
        <p:spPr>
          <a:xfrm>
            <a:off x="2308845" y="5201483"/>
            <a:ext cx="8159109" cy="94954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CEB6AAD-A62E-4318-F05C-5A08B891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LSTM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41117E-3394-9170-F5F8-BDA697F60427}"/>
              </a:ext>
            </a:extLst>
          </p:cNvPr>
          <p:cNvSpPr/>
          <p:nvPr/>
        </p:nvSpPr>
        <p:spPr>
          <a:xfrm>
            <a:off x="373224" y="1494755"/>
            <a:ext cx="11355356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27BD1B58-767E-4A24-D66F-68537DB9AA72}"/>
              </a:ext>
            </a:extLst>
          </p:cNvPr>
          <p:cNvGrpSpPr/>
          <p:nvPr/>
        </p:nvGrpSpPr>
        <p:grpSpPr>
          <a:xfrm>
            <a:off x="3657418" y="2481845"/>
            <a:ext cx="5217049" cy="2445040"/>
            <a:chOff x="3190820" y="2670104"/>
            <a:chExt cx="5217049" cy="2445040"/>
          </a:xfrm>
        </p:grpSpPr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2B512B95-F7B2-2B0F-C0E2-1FAA2E6FBD8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945594" y="3785925"/>
              <a:ext cx="0" cy="360000"/>
            </a:xfrm>
            <a:prstGeom prst="straightConnector1">
              <a:avLst/>
            </a:prstGeom>
            <a:ln w="28575">
              <a:solidFill>
                <a:srgbClr val="2229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사각형: 둥근 모서리 95">
              <a:extLst>
                <a:ext uri="{FF2B5EF4-FFF2-40B4-BE49-F238E27FC236}">
                  <a16:creationId xmlns:a16="http://schemas.microsoft.com/office/drawing/2014/main" id="{6830C0B1-6314-F4CC-78EA-1E7560E4B9A1}"/>
                </a:ext>
              </a:extLst>
            </p:cNvPr>
            <p:cNvSpPr/>
            <p:nvPr/>
          </p:nvSpPr>
          <p:spPr>
            <a:xfrm flipV="1">
              <a:off x="3209556" y="4551994"/>
              <a:ext cx="550650" cy="55319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DB41FB88-4CB8-6614-4E9A-B11CC83E67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8930" y="4194198"/>
              <a:ext cx="0" cy="360000"/>
            </a:xfrm>
            <a:prstGeom prst="straightConnector1">
              <a:avLst/>
            </a:prstGeom>
            <a:ln w="28575">
              <a:solidFill>
                <a:srgbClr val="2229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사각형: 둥근 모서리 99">
              <a:extLst>
                <a:ext uri="{FF2B5EF4-FFF2-40B4-BE49-F238E27FC236}">
                  <a16:creationId xmlns:a16="http://schemas.microsoft.com/office/drawing/2014/main" id="{428E0D4F-3AA6-60F0-1CD2-E63F1E79580E}"/>
                </a:ext>
              </a:extLst>
            </p:cNvPr>
            <p:cNvSpPr/>
            <p:nvPr/>
          </p:nvSpPr>
          <p:spPr>
            <a:xfrm flipV="1">
              <a:off x="3206634" y="3647727"/>
              <a:ext cx="550650" cy="553197"/>
            </a:xfrm>
            <a:prstGeom prst="roundRect">
              <a:avLst/>
            </a:prstGeom>
            <a:solidFill>
              <a:srgbClr val="FDC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56028F81-F068-56D4-0EB3-5DA4DCD4CED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889179" y="3785925"/>
              <a:ext cx="0" cy="360000"/>
            </a:xfrm>
            <a:prstGeom prst="straightConnector1">
              <a:avLst/>
            </a:prstGeom>
            <a:ln w="28575">
              <a:solidFill>
                <a:srgbClr val="2229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사각형: 둥근 모서리 101">
              <a:extLst>
                <a:ext uri="{FF2B5EF4-FFF2-40B4-BE49-F238E27FC236}">
                  <a16:creationId xmlns:a16="http://schemas.microsoft.com/office/drawing/2014/main" id="{F1EDEB95-7FA2-C77B-48C8-C360D2CC0377}"/>
                </a:ext>
              </a:extLst>
            </p:cNvPr>
            <p:cNvSpPr/>
            <p:nvPr/>
          </p:nvSpPr>
          <p:spPr>
            <a:xfrm flipV="1">
              <a:off x="4163666" y="3647727"/>
              <a:ext cx="550650" cy="553197"/>
            </a:xfrm>
            <a:prstGeom prst="roundRect">
              <a:avLst/>
            </a:prstGeom>
            <a:solidFill>
              <a:srgbClr val="FDC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3" name="사각형: 둥근 모서리 102">
              <a:extLst>
                <a:ext uri="{FF2B5EF4-FFF2-40B4-BE49-F238E27FC236}">
                  <a16:creationId xmlns:a16="http://schemas.microsoft.com/office/drawing/2014/main" id="{6BF9A94C-32D0-5115-22BB-DA4B7200D73E}"/>
                </a:ext>
              </a:extLst>
            </p:cNvPr>
            <p:cNvSpPr/>
            <p:nvPr/>
          </p:nvSpPr>
          <p:spPr>
            <a:xfrm flipV="1">
              <a:off x="5093501" y="3647727"/>
              <a:ext cx="550650" cy="553197"/>
            </a:xfrm>
            <a:prstGeom prst="roundRect">
              <a:avLst/>
            </a:prstGeom>
            <a:solidFill>
              <a:srgbClr val="FDC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4" name="사각형: 둥근 모서리 103">
              <a:extLst>
                <a:ext uri="{FF2B5EF4-FFF2-40B4-BE49-F238E27FC236}">
                  <a16:creationId xmlns:a16="http://schemas.microsoft.com/office/drawing/2014/main" id="{B57FCF2C-C6BB-CCC5-89C5-27DC87E4F323}"/>
                </a:ext>
              </a:extLst>
            </p:cNvPr>
            <p:cNvSpPr/>
            <p:nvPr/>
          </p:nvSpPr>
          <p:spPr>
            <a:xfrm flipV="1">
              <a:off x="4163666" y="4551994"/>
              <a:ext cx="550650" cy="55319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C98280AF-F758-6D1D-6B01-62967FC2C0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43040" y="4194198"/>
              <a:ext cx="0" cy="360000"/>
            </a:xfrm>
            <a:prstGeom prst="straightConnector1">
              <a:avLst/>
            </a:prstGeom>
            <a:ln w="28575">
              <a:solidFill>
                <a:srgbClr val="2229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사각형: 둥근 모서리 105">
              <a:extLst>
                <a:ext uri="{FF2B5EF4-FFF2-40B4-BE49-F238E27FC236}">
                  <a16:creationId xmlns:a16="http://schemas.microsoft.com/office/drawing/2014/main" id="{68E2C606-4359-B259-CD3A-C885E37050E6}"/>
                </a:ext>
              </a:extLst>
            </p:cNvPr>
            <p:cNvSpPr/>
            <p:nvPr/>
          </p:nvSpPr>
          <p:spPr>
            <a:xfrm flipV="1">
              <a:off x="5093501" y="4551994"/>
              <a:ext cx="550650" cy="55319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222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7BF60E0B-3807-E5C2-0371-F0795C42B0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2876" y="4194198"/>
              <a:ext cx="0" cy="360000"/>
            </a:xfrm>
            <a:prstGeom prst="straightConnector1">
              <a:avLst/>
            </a:prstGeom>
            <a:ln w="28575">
              <a:solidFill>
                <a:srgbClr val="2229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34F39CB-3E79-1496-43DB-DB2ACEC7BF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8929" y="3270927"/>
              <a:ext cx="0" cy="396000"/>
            </a:xfrm>
            <a:prstGeom prst="straightConnector1">
              <a:avLst/>
            </a:prstGeom>
            <a:ln w="28575">
              <a:solidFill>
                <a:srgbClr val="2229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사각형: 둥근 모서리 110">
              <a:extLst>
                <a:ext uri="{FF2B5EF4-FFF2-40B4-BE49-F238E27FC236}">
                  <a16:creationId xmlns:a16="http://schemas.microsoft.com/office/drawing/2014/main" id="{4A000D00-A864-67BD-D596-A86BE5901D75}"/>
                </a:ext>
              </a:extLst>
            </p:cNvPr>
            <p:cNvSpPr/>
            <p:nvPr/>
          </p:nvSpPr>
          <p:spPr>
            <a:xfrm>
              <a:off x="3190820" y="2671847"/>
              <a:ext cx="550650" cy="55398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2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9A807264-BE74-F8E6-D4D4-48B3D0354F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45961" y="3270927"/>
              <a:ext cx="0" cy="396000"/>
            </a:xfrm>
            <a:prstGeom prst="straightConnector1">
              <a:avLst/>
            </a:prstGeom>
            <a:ln w="28575">
              <a:solidFill>
                <a:srgbClr val="2229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1C3AE0C4-C39B-BD21-C9C2-1AF738DD38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796" y="3270927"/>
              <a:ext cx="0" cy="396000"/>
            </a:xfrm>
            <a:prstGeom prst="straightConnector1">
              <a:avLst/>
            </a:prstGeom>
            <a:ln w="28575">
              <a:solidFill>
                <a:srgbClr val="2229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사각형: 둥근 모서리 116">
              <a:extLst>
                <a:ext uri="{FF2B5EF4-FFF2-40B4-BE49-F238E27FC236}">
                  <a16:creationId xmlns:a16="http://schemas.microsoft.com/office/drawing/2014/main" id="{DAE7C160-AC91-5E57-98F3-5E878A8F8FC3}"/>
                </a:ext>
              </a:extLst>
            </p:cNvPr>
            <p:cNvSpPr/>
            <p:nvPr/>
          </p:nvSpPr>
          <p:spPr>
            <a:xfrm flipV="1">
              <a:off x="5966004" y="3647727"/>
              <a:ext cx="550650" cy="553197"/>
            </a:xfrm>
            <a:prstGeom prst="roundRect">
              <a:avLst/>
            </a:prstGeom>
            <a:solidFill>
              <a:srgbClr val="FDC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3" name="사각형: 둥근 모서리 119">
              <a:extLst>
                <a:ext uri="{FF2B5EF4-FFF2-40B4-BE49-F238E27FC236}">
                  <a16:creationId xmlns:a16="http://schemas.microsoft.com/office/drawing/2014/main" id="{FB7E9A98-56F3-EDD5-C788-0C6711D77D48}"/>
                </a:ext>
              </a:extLst>
            </p:cNvPr>
            <p:cNvSpPr/>
            <p:nvPr/>
          </p:nvSpPr>
          <p:spPr>
            <a:xfrm flipV="1">
              <a:off x="5966004" y="4551994"/>
              <a:ext cx="550650" cy="55319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222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CE3B14CC-8286-8375-45C4-B65BC137FA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5376" y="4194198"/>
              <a:ext cx="0" cy="360000"/>
            </a:xfrm>
            <a:prstGeom prst="straightConnector1">
              <a:avLst/>
            </a:prstGeom>
            <a:ln w="28575">
              <a:solidFill>
                <a:srgbClr val="2229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DCC3622A-B234-1B4C-EF2E-5C417C24E8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8299" y="3270927"/>
              <a:ext cx="0" cy="396000"/>
            </a:xfrm>
            <a:prstGeom prst="straightConnector1">
              <a:avLst/>
            </a:prstGeom>
            <a:ln w="28575">
              <a:solidFill>
                <a:srgbClr val="2229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사각형: 둥근 모서리 124">
              <a:extLst>
                <a:ext uri="{FF2B5EF4-FFF2-40B4-BE49-F238E27FC236}">
                  <a16:creationId xmlns:a16="http://schemas.microsoft.com/office/drawing/2014/main" id="{3B4E5C8B-4AE8-44E5-3F80-AD2564930C30}"/>
                </a:ext>
              </a:extLst>
            </p:cNvPr>
            <p:cNvSpPr/>
            <p:nvPr/>
          </p:nvSpPr>
          <p:spPr>
            <a:xfrm flipV="1">
              <a:off x="5966004" y="2684771"/>
              <a:ext cx="550650" cy="553197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43CC29CC-6EF3-0DBF-7915-80E6327C383B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686368" y="3795878"/>
              <a:ext cx="0" cy="360000"/>
            </a:xfrm>
            <a:prstGeom prst="straightConnector1">
              <a:avLst/>
            </a:prstGeom>
            <a:ln w="28575">
              <a:solidFill>
                <a:srgbClr val="2229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사각형: 둥근 모서리 144">
              <a:extLst>
                <a:ext uri="{FF2B5EF4-FFF2-40B4-BE49-F238E27FC236}">
                  <a16:creationId xmlns:a16="http://schemas.microsoft.com/office/drawing/2014/main" id="{947A7620-7AD2-BABA-522F-AF37C5D041CC}"/>
                </a:ext>
              </a:extLst>
            </p:cNvPr>
            <p:cNvSpPr/>
            <p:nvPr/>
          </p:nvSpPr>
          <p:spPr>
            <a:xfrm flipV="1">
              <a:off x="6900159" y="3657680"/>
              <a:ext cx="550650" cy="553197"/>
            </a:xfrm>
            <a:prstGeom prst="roundRect">
              <a:avLst/>
            </a:prstGeom>
            <a:solidFill>
              <a:srgbClr val="FDC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0" name="사각형: 둥근 모서리 145">
              <a:extLst>
                <a:ext uri="{FF2B5EF4-FFF2-40B4-BE49-F238E27FC236}">
                  <a16:creationId xmlns:a16="http://schemas.microsoft.com/office/drawing/2014/main" id="{E0F26456-86B5-1A52-0766-5F07A3D9A517}"/>
                </a:ext>
              </a:extLst>
            </p:cNvPr>
            <p:cNvSpPr/>
            <p:nvPr/>
          </p:nvSpPr>
          <p:spPr>
            <a:xfrm flipV="1">
              <a:off x="6900159" y="4561947"/>
              <a:ext cx="550650" cy="55319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222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D41E94E9-6C91-484A-83F4-B2556CC616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9534" y="4204150"/>
              <a:ext cx="0" cy="360000"/>
            </a:xfrm>
            <a:prstGeom prst="straightConnector1">
              <a:avLst/>
            </a:prstGeom>
            <a:ln w="28575">
              <a:solidFill>
                <a:srgbClr val="2229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74B74046-C563-6E66-F950-8F7FC27596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2454" y="3280879"/>
              <a:ext cx="0" cy="396000"/>
            </a:xfrm>
            <a:prstGeom prst="straightConnector1">
              <a:avLst/>
            </a:prstGeom>
            <a:ln w="28575">
              <a:solidFill>
                <a:srgbClr val="2229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사각형: 둥근 모서리 148">
              <a:extLst>
                <a:ext uri="{FF2B5EF4-FFF2-40B4-BE49-F238E27FC236}">
                  <a16:creationId xmlns:a16="http://schemas.microsoft.com/office/drawing/2014/main" id="{DF94FF5A-F129-F6F2-A073-60F79A4DFD1F}"/>
                </a:ext>
              </a:extLst>
            </p:cNvPr>
            <p:cNvSpPr/>
            <p:nvPr/>
          </p:nvSpPr>
          <p:spPr>
            <a:xfrm flipV="1">
              <a:off x="6900159" y="2694724"/>
              <a:ext cx="550650" cy="553197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76F4D80D-8432-8C0A-E9B5-9EDDDE99FAF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7632146" y="3795878"/>
              <a:ext cx="0" cy="360000"/>
            </a:xfrm>
            <a:prstGeom prst="straightConnector1">
              <a:avLst/>
            </a:prstGeom>
            <a:ln w="28575">
              <a:solidFill>
                <a:srgbClr val="2229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사각형: 둥근 모서리 150">
              <a:extLst>
                <a:ext uri="{FF2B5EF4-FFF2-40B4-BE49-F238E27FC236}">
                  <a16:creationId xmlns:a16="http://schemas.microsoft.com/office/drawing/2014/main" id="{EA5FDF74-817E-45DB-2A09-23E9CE152B9B}"/>
                </a:ext>
              </a:extLst>
            </p:cNvPr>
            <p:cNvSpPr/>
            <p:nvPr/>
          </p:nvSpPr>
          <p:spPr>
            <a:xfrm flipV="1">
              <a:off x="7852586" y="3657680"/>
              <a:ext cx="550650" cy="553197"/>
            </a:xfrm>
            <a:prstGeom prst="roundRect">
              <a:avLst/>
            </a:prstGeom>
            <a:solidFill>
              <a:srgbClr val="FDC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6" name="사각형: 둥근 모서리 151">
              <a:extLst>
                <a:ext uri="{FF2B5EF4-FFF2-40B4-BE49-F238E27FC236}">
                  <a16:creationId xmlns:a16="http://schemas.microsoft.com/office/drawing/2014/main" id="{DAEA1B86-4610-8919-C345-AA9AB8E3B49E}"/>
                </a:ext>
              </a:extLst>
            </p:cNvPr>
            <p:cNvSpPr/>
            <p:nvPr/>
          </p:nvSpPr>
          <p:spPr>
            <a:xfrm flipV="1">
              <a:off x="7852586" y="4561947"/>
              <a:ext cx="550650" cy="55319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222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B30EB1A5-E034-5398-3111-B8F2870AD7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31959" y="4204150"/>
              <a:ext cx="0" cy="360000"/>
            </a:xfrm>
            <a:prstGeom prst="straightConnector1">
              <a:avLst/>
            </a:prstGeom>
            <a:ln w="28575">
              <a:solidFill>
                <a:srgbClr val="2229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7A266858-F706-5755-8317-D3CC243C1D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34881" y="3280879"/>
              <a:ext cx="0" cy="396000"/>
            </a:xfrm>
            <a:prstGeom prst="straightConnector1">
              <a:avLst/>
            </a:prstGeom>
            <a:ln w="28575">
              <a:solidFill>
                <a:srgbClr val="22293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사각형: 둥근 모서리 154">
              <a:extLst>
                <a:ext uri="{FF2B5EF4-FFF2-40B4-BE49-F238E27FC236}">
                  <a16:creationId xmlns:a16="http://schemas.microsoft.com/office/drawing/2014/main" id="{8217336A-6DD5-69A1-6C92-CCE71155BDAC}"/>
                </a:ext>
              </a:extLst>
            </p:cNvPr>
            <p:cNvSpPr/>
            <p:nvPr/>
          </p:nvSpPr>
          <p:spPr>
            <a:xfrm flipV="1">
              <a:off x="7852586" y="2694724"/>
              <a:ext cx="550650" cy="553197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D3277E1-3359-9807-C6A9-2F4E630FAACC}"/>
                </a:ext>
              </a:extLst>
            </p:cNvPr>
            <p:cNvSpPr/>
            <p:nvPr/>
          </p:nvSpPr>
          <p:spPr>
            <a:xfrm>
              <a:off x="5535748" y="3736995"/>
              <a:ext cx="557946" cy="52322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800" dirty="0">
                  <a:solidFill>
                    <a:sysClr val="windowText" lastClr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… </a:t>
              </a:r>
            </a:p>
          </p:txBody>
        </p:sp>
        <p:sp>
          <p:nvSpPr>
            <p:cNvPr id="51" name="사각형: 둥근 모서리 110">
              <a:extLst>
                <a:ext uri="{FF2B5EF4-FFF2-40B4-BE49-F238E27FC236}">
                  <a16:creationId xmlns:a16="http://schemas.microsoft.com/office/drawing/2014/main" id="{BB0AB2CC-66C3-7EFA-115E-E00A77796003}"/>
                </a:ext>
              </a:extLst>
            </p:cNvPr>
            <p:cNvSpPr/>
            <p:nvPr/>
          </p:nvSpPr>
          <p:spPr>
            <a:xfrm>
              <a:off x="4150895" y="2671834"/>
              <a:ext cx="550650" cy="55398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2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52" name="사각형: 둥근 모서리 110">
              <a:extLst>
                <a:ext uri="{FF2B5EF4-FFF2-40B4-BE49-F238E27FC236}">
                  <a16:creationId xmlns:a16="http://schemas.microsoft.com/office/drawing/2014/main" id="{3739998E-3A40-F5A3-F720-5B72C86534BE}"/>
                </a:ext>
              </a:extLst>
            </p:cNvPr>
            <p:cNvSpPr/>
            <p:nvPr/>
          </p:nvSpPr>
          <p:spPr>
            <a:xfrm>
              <a:off x="5080731" y="2670104"/>
              <a:ext cx="550650" cy="55398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200" dirty="0">
                <a:solidFill>
                  <a:prstClr val="black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F45D19AC-2AA8-46F7-E03C-7D1AF7C99B1F}"/>
                    </a:ext>
                  </a:extLst>
                </p:cNvPr>
                <p:cNvSpPr/>
                <p:nvPr/>
              </p:nvSpPr>
              <p:spPr>
                <a:xfrm>
                  <a:off x="5919056" y="2728255"/>
                  <a:ext cx="72221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𝐭</m:t>
                            </m:r>
                            <m:r>
                              <a:rPr lang="en-US" altLang="ko-KR" b="1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ko-KR" b="1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prstClr val="black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</mc:Choice>
          <mc:Fallback xmlns=""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F45D19AC-2AA8-46F7-E03C-7D1AF7C99B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9056" y="2728255"/>
                  <a:ext cx="722214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1FFF0EC0-31F4-B83C-3CED-451566BA3857}"/>
                    </a:ext>
                  </a:extLst>
                </p:cNvPr>
                <p:cNvSpPr/>
                <p:nvPr/>
              </p:nvSpPr>
              <p:spPr>
                <a:xfrm>
                  <a:off x="6863052" y="2731629"/>
                  <a:ext cx="72221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𝐭</m:t>
                            </m:r>
                            <m:r>
                              <a:rPr lang="en-US" altLang="ko-KR" b="1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ko-KR" b="1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prstClr val="black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1FFF0EC0-31F4-B83C-3CED-451566BA38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3052" y="2731629"/>
                  <a:ext cx="722214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A1474419-C7EE-82B3-54FE-294D2A57B8FA}"/>
                    </a:ext>
                  </a:extLst>
                </p:cNvPr>
                <p:cNvSpPr/>
                <p:nvPr/>
              </p:nvSpPr>
              <p:spPr>
                <a:xfrm>
                  <a:off x="7921972" y="2735066"/>
                  <a:ext cx="47242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prstClr val="black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</mc:Choice>
          <mc:Fallback xmlns=""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A1474419-C7EE-82B3-54FE-294D2A57B8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1972" y="2735066"/>
                  <a:ext cx="472426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DF901D24-3699-103A-ED9F-8D04F56D6B32}"/>
                    </a:ext>
                  </a:extLst>
                </p:cNvPr>
                <p:cNvSpPr/>
                <p:nvPr/>
              </p:nvSpPr>
              <p:spPr>
                <a:xfrm>
                  <a:off x="3267449" y="2721363"/>
                  <a:ext cx="50622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prstClr val="black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</mc:Choice>
          <mc:Fallback xmlns=""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DF901D24-3699-103A-ED9F-8D04F56D6B3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7449" y="2721363"/>
                  <a:ext cx="506220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73406BC6-74FD-1CBB-CB91-AE42CBC53EF1}"/>
                    </a:ext>
                  </a:extLst>
                </p:cNvPr>
                <p:cNvSpPr/>
                <p:nvPr/>
              </p:nvSpPr>
              <p:spPr>
                <a:xfrm>
                  <a:off x="4228868" y="2724736"/>
                  <a:ext cx="50622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prstClr val="black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</mc:Choice>
          <mc:Fallback xmlns=""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73406BC6-74FD-1CBB-CB91-AE42CBC53E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8868" y="2724736"/>
                  <a:ext cx="506220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39DDD041-F296-7759-F6FB-E5B27AF5DC50}"/>
                    </a:ext>
                  </a:extLst>
                </p:cNvPr>
                <p:cNvSpPr/>
                <p:nvPr/>
              </p:nvSpPr>
              <p:spPr>
                <a:xfrm>
                  <a:off x="5133633" y="2728174"/>
                  <a:ext cx="50622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prstClr val="black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</mc:Choice>
          <mc:Fallback xmlns=""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39DDD041-F296-7759-F6FB-E5B27AF5DC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3633" y="2728174"/>
                  <a:ext cx="506220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CACEDA46-EA6F-7A51-AA93-817F97F3DC13}"/>
                    </a:ext>
                  </a:extLst>
                </p:cNvPr>
                <p:cNvSpPr/>
                <p:nvPr/>
              </p:nvSpPr>
              <p:spPr>
                <a:xfrm>
                  <a:off x="3277642" y="4601135"/>
                  <a:ext cx="500343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prstClr val="black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</mc:Choice>
          <mc:Fallback xmlns=""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CACEDA46-EA6F-7A51-AA93-817F97F3DC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7642" y="4601135"/>
                  <a:ext cx="500343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6C765E78-528F-6171-7636-63D472462C9A}"/>
                    </a:ext>
                  </a:extLst>
                </p:cNvPr>
                <p:cNvSpPr/>
                <p:nvPr/>
              </p:nvSpPr>
              <p:spPr>
                <a:xfrm>
                  <a:off x="4250560" y="4601134"/>
                  <a:ext cx="500343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prstClr val="black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</mc:Choice>
          <mc:Fallback xmlns=""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6C765E78-528F-6171-7636-63D472462C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0560" y="4601134"/>
                  <a:ext cx="500343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2CF49909-1BA7-B8B8-8D60-8724FC4E511A}"/>
                    </a:ext>
                  </a:extLst>
                </p:cNvPr>
                <p:cNvSpPr/>
                <p:nvPr/>
              </p:nvSpPr>
              <p:spPr>
                <a:xfrm>
                  <a:off x="5177141" y="4604454"/>
                  <a:ext cx="500343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prstClr val="black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</mc:Choice>
          <mc:Fallback xmlns="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2CF49909-1BA7-B8B8-8D60-8724FC4E51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7141" y="4604454"/>
                  <a:ext cx="500343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938D43E2-9217-9CC8-F268-C3780D337C7A}"/>
                    </a:ext>
                  </a:extLst>
                </p:cNvPr>
                <p:cNvSpPr/>
                <p:nvPr/>
              </p:nvSpPr>
              <p:spPr>
                <a:xfrm>
                  <a:off x="5938910" y="4601135"/>
                  <a:ext cx="716337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𝐭</m:t>
                            </m:r>
                            <m:r>
                              <a:rPr lang="en-US" altLang="ko-KR" b="1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ko-KR" b="1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prstClr val="black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</mc:Choice>
          <mc:Fallback xmlns=""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938D43E2-9217-9CC8-F268-C3780D337C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8910" y="4601135"/>
                  <a:ext cx="716337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7A84AAB2-5A31-56A0-0847-70EDA12250D1}"/>
                    </a:ext>
                  </a:extLst>
                </p:cNvPr>
                <p:cNvSpPr/>
                <p:nvPr/>
              </p:nvSpPr>
              <p:spPr>
                <a:xfrm>
                  <a:off x="6869307" y="4601135"/>
                  <a:ext cx="716337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𝐭</m:t>
                            </m:r>
                            <m:r>
                              <a:rPr lang="en-US" altLang="ko-KR" b="1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ko-KR" b="1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prstClr val="black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</mc:Choice>
          <mc:Fallback xmlns=""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7A84AAB2-5A31-56A0-0847-70EDA12250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9307" y="4601135"/>
                  <a:ext cx="716337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5DF25570-4E28-3DE4-F6E7-AB955FCF0D5A}"/>
                    </a:ext>
                  </a:extLst>
                </p:cNvPr>
                <p:cNvSpPr/>
                <p:nvPr/>
              </p:nvSpPr>
              <p:spPr>
                <a:xfrm>
                  <a:off x="7941322" y="4616743"/>
                  <a:ext cx="466547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𝐭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>
                    <a:solidFill>
                      <a:prstClr val="black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</mc:Choice>
          <mc:Fallback xmlns="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5DF25570-4E28-3DE4-F6E7-AB955FCF0D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1322" y="4616743"/>
                  <a:ext cx="466547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3CD09A5-2A4E-258D-EC58-692830944E2C}"/>
              </a:ext>
            </a:extLst>
          </p:cNvPr>
          <p:cNvSpPr/>
          <p:nvPr/>
        </p:nvSpPr>
        <p:spPr>
          <a:xfrm>
            <a:off x="3305500" y="1828734"/>
            <a:ext cx="8048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RNN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장기의존성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문제를 해결한 장단기 메모리 알고리즘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5E103944-5FB6-8126-866C-EA547A197480}"/>
                  </a:ext>
                </a:extLst>
              </p:cNvPr>
              <p:cNvSpPr/>
              <p:nvPr/>
            </p:nvSpPr>
            <p:spPr>
              <a:xfrm>
                <a:off x="1834558" y="5317142"/>
                <a:ext cx="910219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위 그림처럼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ko-KR" altLang="en-US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를 예측할 때 긴 과거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ko-KR" altLang="en-US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의 정보가 필요한 경우 사용</a:t>
                </a:r>
                <a:endParaRPr lang="en-US" altLang="ko-KR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algn="ctr"/>
                <a:r>
                  <a:rPr lang="en-US" altLang="ko-KR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“</a:t>
                </a:r>
                <a:r>
                  <a:rPr lang="ko-KR" altLang="en-US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장기 기억을 요구하는 경우</a:t>
                </a:r>
                <a:r>
                  <a:rPr lang="en-US" altLang="ko-KR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 LSTM</a:t>
                </a:r>
                <a:r>
                  <a:rPr lang="ko-KR" altLang="en-US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을 사용</a:t>
                </a:r>
                <a:r>
                  <a:rPr lang="en-US" altLang="ko-KR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”</a:t>
                </a:r>
              </a:p>
            </p:txBody>
          </p:sp>
        </mc:Choice>
        <mc:Fallback xmlns=""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5E103944-5FB6-8126-866C-EA547A1974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558" y="5317142"/>
                <a:ext cx="9102192" cy="646331"/>
              </a:xfrm>
              <a:prstGeom prst="rect">
                <a:avLst/>
              </a:prstGeom>
              <a:blipFill>
                <a:blip r:embed="rId17"/>
                <a:stretch>
                  <a:fillRect t="-3774" b="-150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E368F97D-6151-DC2F-0A5A-73D56D5F06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6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788"/>
    </mc:Choice>
    <mc:Fallback xmlns="">
      <p:transition spd="slow" advTm="447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1489</TotalTime>
  <Words>3086</Words>
  <Application>Microsoft Office PowerPoint</Application>
  <PresentationFormat>와이드스크린</PresentationFormat>
  <Paragraphs>561</Paragraphs>
  <Slides>26</Slides>
  <Notes>26</Notes>
  <HiddenSlides>0</HiddenSlides>
  <MMClips>26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40" baseType="lpstr">
      <vt:lpstr>HGGGothicssi_Pro 60g</vt:lpstr>
      <vt:lpstr>HGGGothicssi_Pro 80g</vt:lpstr>
      <vt:lpstr>HG꼬딕씨_Pro 60g</vt:lpstr>
      <vt:lpstr>HG꼬딕씨_Pro 80g</vt:lpstr>
      <vt:lpstr>Segoe WPC</vt:lpstr>
      <vt:lpstr>맑은 고딕</vt:lpstr>
      <vt:lpstr>에스코어 드림 3 Light</vt:lpstr>
      <vt:lpstr>에스코어 드림 4 Regular</vt:lpstr>
      <vt:lpstr>에스코어 드림 5 Medium</vt:lpstr>
      <vt:lpstr>에스코어 드림 7 ExtraBold</vt:lpstr>
      <vt:lpstr>Arial</vt:lpstr>
      <vt:lpstr>Calibri</vt:lpstr>
      <vt:lpstr>Cambria Math</vt:lpstr>
      <vt:lpstr>Office 테마</vt:lpstr>
      <vt:lpstr>PowerPoint 프레젠테이션</vt:lpstr>
      <vt:lpstr>목차</vt:lpstr>
      <vt:lpstr>INTRO</vt:lpstr>
      <vt:lpstr>DATA</vt:lpstr>
      <vt:lpstr>Preprocessing</vt:lpstr>
      <vt:lpstr>RNN</vt:lpstr>
      <vt:lpstr>RNN</vt:lpstr>
      <vt:lpstr>Model 1</vt:lpstr>
      <vt:lpstr>LSTM</vt:lpstr>
      <vt:lpstr>Model 2-1</vt:lpstr>
      <vt:lpstr>BiLSTM</vt:lpstr>
      <vt:lpstr>Model 2-2</vt:lpstr>
      <vt:lpstr>CNN</vt:lpstr>
      <vt:lpstr>Model 3</vt:lpstr>
      <vt:lpstr>Transformer Encoder</vt:lpstr>
      <vt:lpstr>Transformer Encoder Preprocessing</vt:lpstr>
      <vt:lpstr>Transformer Encoder Preprocessing</vt:lpstr>
      <vt:lpstr>Model 4</vt:lpstr>
      <vt:lpstr>Model 4</vt:lpstr>
      <vt:lpstr>Vision Transformer</vt:lpstr>
      <vt:lpstr>ViT Preprocessing</vt:lpstr>
      <vt:lpstr>Model 5</vt:lpstr>
      <vt:lpstr>Swin Transformer (Shifted Window Transformer)</vt:lpstr>
      <vt:lpstr>Model 6</vt:lpstr>
      <vt:lpstr>Model 최종 평가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건영</dc:creator>
  <cp:lastModifiedBy>조 건영</cp:lastModifiedBy>
  <cp:revision>29</cp:revision>
  <dcterms:created xsi:type="dcterms:W3CDTF">2022-12-18T09:18:19Z</dcterms:created>
  <dcterms:modified xsi:type="dcterms:W3CDTF">2023-01-07T08:52:19Z</dcterms:modified>
</cp:coreProperties>
</file>